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8"/>
  </p:notesMasterIdLst>
  <p:sldIdLst>
    <p:sldId id="256" r:id="rId2"/>
    <p:sldId id="262" r:id="rId3"/>
    <p:sldId id="270" r:id="rId4"/>
    <p:sldId id="299" r:id="rId5"/>
    <p:sldId id="300" r:id="rId6"/>
    <p:sldId id="272" r:id="rId7"/>
    <p:sldId id="258" r:id="rId8"/>
    <p:sldId id="265" r:id="rId9"/>
    <p:sldId id="301" r:id="rId10"/>
    <p:sldId id="302" r:id="rId11"/>
    <p:sldId id="303" r:id="rId12"/>
    <p:sldId id="297" r:id="rId13"/>
    <p:sldId id="257" r:id="rId14"/>
    <p:sldId id="298" r:id="rId15"/>
    <p:sldId id="283" r:id="rId16"/>
    <p:sldId id="281" r:id="rId17"/>
  </p:sldIdLst>
  <p:sldSz cx="9144000" cy="5143500" type="screen16x9"/>
  <p:notesSz cx="6858000" cy="9144000"/>
  <p:embeddedFontLst>
    <p:embeddedFont>
      <p:font typeface="Catamaran Light" panose="020B0604020202020204" charset="0"/>
      <p:regular r:id="rId19"/>
      <p:bold r:id="rId20"/>
    </p:embeddedFont>
    <p:embeddedFont>
      <p:font typeface="Fira Sans Extra Condensed Medium" panose="020B0604020202020204" charset="0"/>
      <p:regular r:id="rId21"/>
      <p:bold r:id="rId22"/>
      <p:italic r:id="rId23"/>
      <p:boldItalic r:id="rId24"/>
    </p:embeddedFont>
    <p:embeddedFont>
      <p:font typeface="Livvic" pitchFamily="2" charset="0"/>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52F2A93-08E2-4E83-B8B3-28D640BC0E0A}">
  <a:tblStyle styleId="{A52F2A93-08E2-4E83-B8B3-28D640BC0E0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76" autoAdjust="0"/>
    <p:restoredTop sz="94660"/>
  </p:normalViewPr>
  <p:slideViewPr>
    <p:cSldViewPr snapToGrid="0">
      <p:cViewPr varScale="1">
        <p:scale>
          <a:sx n="108" d="100"/>
          <a:sy n="108" d="100"/>
        </p:scale>
        <p:origin x="80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5465e7bc0b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3e13d9a7e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3e13d9a7e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3e13d9a7e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3e13d9a7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419527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3e13d9a7e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3e13d9a7e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6682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4">
  <p:cSld name="CUSTOM_16_1">
    <p:spTree>
      <p:nvGrpSpPr>
        <p:cNvPr id="1" name="Shape 58"/>
        <p:cNvGrpSpPr/>
        <p:nvPr/>
      </p:nvGrpSpPr>
      <p:grpSpPr>
        <a:xfrm>
          <a:off x="0" y="0"/>
          <a:ext cx="0" cy="0"/>
          <a:chOff x="0" y="0"/>
          <a:chExt cx="0" cy="0"/>
        </a:xfrm>
      </p:grpSpPr>
      <p:sp>
        <p:nvSpPr>
          <p:cNvPr id="59" name="Google Shape;59;p10"/>
          <p:cNvSpPr txBox="1">
            <a:spLocks noGrp="1"/>
          </p:cNvSpPr>
          <p:nvPr>
            <p:ph type="subTitle" idx="1"/>
          </p:nvPr>
        </p:nvSpPr>
        <p:spPr>
          <a:xfrm flipH="1">
            <a:off x="4189625"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0" name="Google Shape;60;p10"/>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title">
  <p:cSld name="CUSTOM_35">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ext 6">
  <p:cSld name="CUSTOM_11_1_2_1">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107" name="Google Shape;107;p19"/>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108"/>
        <p:cNvGrpSpPr/>
        <p:nvPr/>
      </p:nvGrpSpPr>
      <p:grpSpPr>
        <a:xfrm>
          <a:off x="0" y="0"/>
          <a:ext cx="0" cy="0"/>
          <a:chOff x="0" y="0"/>
          <a:chExt cx="0" cy="0"/>
        </a:xfrm>
      </p:grpSpPr>
      <p:sp>
        <p:nvSpPr>
          <p:cNvPr id="109" name="Google Shape;109;p20"/>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0" name="Google Shape;110;p2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6" r:id="rId4"/>
    <p:sldLayoutId id="2147483657" r:id="rId5"/>
    <p:sldLayoutId id="2147483660" r:id="rId6"/>
    <p:sldLayoutId id="2147483665" r:id="rId7"/>
    <p:sldLayoutId id="214748366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pic>
        <p:nvPicPr>
          <p:cNvPr id="123" name="Google Shape;123;p24"/>
          <p:cNvPicPr preferRelativeResize="0"/>
          <p:nvPr/>
        </p:nvPicPr>
        <p:blipFill rotWithShape="1">
          <a:blip r:embed="rId3">
            <a:alphaModFix/>
          </a:blip>
          <a:srcRect/>
          <a:stretch/>
        </p:blipFill>
        <p:spPr>
          <a:xfrm flipH="1">
            <a:off x="2048540" y="0"/>
            <a:ext cx="7095459" cy="5143499"/>
          </a:xfrm>
          <a:prstGeom prst="rect">
            <a:avLst/>
          </a:prstGeom>
          <a:noFill/>
          <a:ln>
            <a:noFill/>
          </a:ln>
        </p:spPr>
      </p:pic>
      <p:sp>
        <p:nvSpPr>
          <p:cNvPr id="124" name="Google Shape;124;p24"/>
          <p:cNvSpPr/>
          <p:nvPr/>
        </p:nvSpPr>
        <p:spPr>
          <a:xfrm rot="5400000">
            <a:off x="749036" y="73095"/>
            <a:ext cx="3986664" cy="4997305"/>
          </a:xfrm>
          <a:prstGeom prst="rect">
            <a:avLst/>
          </a:prstGeom>
          <a:solidFill>
            <a:srgbClr val="908269">
              <a:alpha val="86160"/>
            </a:srgbClr>
          </a:solidFill>
          <a:ln>
            <a:noFill/>
          </a:ln>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4"/>
          <p:cNvSpPr txBox="1">
            <a:spLocks noGrp="1"/>
          </p:cNvSpPr>
          <p:nvPr>
            <p:ph type="ctrTitle"/>
          </p:nvPr>
        </p:nvSpPr>
        <p:spPr>
          <a:xfrm>
            <a:off x="330674" y="1097280"/>
            <a:ext cx="4823387" cy="264975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b="1" dirty="0">
                <a:solidFill>
                  <a:schemeClr val="bg1"/>
                </a:solidFill>
                <a:latin typeface="Livvic" pitchFamily="2" charset="0"/>
                <a:cs typeface="Times New Roman" panose="02020603050405020304" pitchFamily="18" charset="0"/>
              </a:rPr>
              <a:t>LANE DETECTION SYSTEM FOR </a:t>
            </a:r>
            <a:br>
              <a:rPr lang="en-US" sz="4000" b="1" dirty="0">
                <a:solidFill>
                  <a:schemeClr val="bg1"/>
                </a:solidFill>
                <a:latin typeface="Livvic" pitchFamily="2" charset="0"/>
                <a:cs typeface="Times New Roman" panose="02020603050405020304" pitchFamily="18" charset="0"/>
              </a:rPr>
            </a:br>
            <a:r>
              <a:rPr lang="en-US" sz="4000" b="1" dirty="0">
                <a:solidFill>
                  <a:schemeClr val="bg1"/>
                </a:solidFill>
                <a:latin typeface="Livvic" pitchFamily="2" charset="0"/>
                <a:cs typeface="Times New Roman" panose="02020603050405020304" pitchFamily="18" charset="0"/>
              </a:rPr>
              <a:t>SELF-DRIVING VEHICLE</a:t>
            </a:r>
            <a:endParaRPr lang="en-US" sz="4000" dirty="0">
              <a:solidFill>
                <a:schemeClr val="bg1"/>
              </a:solidFill>
              <a:latin typeface="Livvic" pitchFamily="2" charset="0"/>
              <a:cs typeface="Times New Roman" panose="02020603050405020304" pitchFamily="18" charset="0"/>
              <a:sym typeface="Livvic"/>
            </a:endParaRPr>
          </a:p>
        </p:txBody>
      </p:sp>
      <p:sp>
        <p:nvSpPr>
          <p:cNvPr id="127" name="Google Shape;127;p24"/>
          <p:cNvSpPr/>
          <p:nvPr/>
        </p:nvSpPr>
        <p:spPr>
          <a:xfrm rot="-5400000" flipH="1">
            <a:off x="7046677" y="2467758"/>
            <a:ext cx="3986665" cy="207979"/>
          </a:xfrm>
          <a:prstGeom prst="rect">
            <a:avLst/>
          </a:prstGeom>
          <a:solidFill>
            <a:schemeClr val="accent1"/>
          </a:solidFill>
          <a:ln>
            <a:noFill/>
          </a:ln>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338;p38">
            <a:extLst>
              <a:ext uri="{FF2B5EF4-FFF2-40B4-BE49-F238E27FC236}">
                <a16:creationId xmlns:a16="http://schemas.microsoft.com/office/drawing/2014/main" id="{0B3DA925-1AE1-119E-143F-3274C70CBA91}"/>
              </a:ext>
            </a:extLst>
          </p:cNvPr>
          <p:cNvSpPr/>
          <p:nvPr/>
        </p:nvSpPr>
        <p:spPr>
          <a:xfrm>
            <a:off x="0" y="2083745"/>
            <a:ext cx="9144000" cy="97600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6;p38">
            <a:extLst>
              <a:ext uri="{FF2B5EF4-FFF2-40B4-BE49-F238E27FC236}">
                <a16:creationId xmlns:a16="http://schemas.microsoft.com/office/drawing/2014/main" id="{24C4C41C-4854-92CE-DD37-D79AF9A7AC12}"/>
              </a:ext>
            </a:extLst>
          </p:cNvPr>
          <p:cNvSpPr/>
          <p:nvPr/>
        </p:nvSpPr>
        <p:spPr>
          <a:xfrm>
            <a:off x="0" y="1881963"/>
            <a:ext cx="9144000" cy="1379573"/>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Title 1">
            <a:extLst>
              <a:ext uri="{FF2B5EF4-FFF2-40B4-BE49-F238E27FC236}">
                <a16:creationId xmlns:a16="http://schemas.microsoft.com/office/drawing/2014/main" id="{8D9CD770-8F7F-630B-9E28-3474A437A804}"/>
              </a:ext>
            </a:extLst>
          </p:cNvPr>
          <p:cNvSpPr>
            <a:spLocks noGrp="1"/>
          </p:cNvSpPr>
          <p:nvPr>
            <p:ph type="ctrTitle"/>
          </p:nvPr>
        </p:nvSpPr>
        <p:spPr>
          <a:xfrm>
            <a:off x="1626782" y="2083746"/>
            <a:ext cx="5890436" cy="976008"/>
          </a:xfrm>
        </p:spPr>
        <p:txBody>
          <a:bodyPr/>
          <a:lstStyle/>
          <a:p>
            <a:pPr algn="ctr"/>
            <a:r>
              <a:rPr lang="en-IN" dirty="0">
                <a:solidFill>
                  <a:schemeClr val="bg1"/>
                </a:solidFill>
              </a:rPr>
              <a:t>HOW IS OUR MODEL DIFFERENT FROM OTHER MODELS</a:t>
            </a:r>
          </a:p>
        </p:txBody>
      </p:sp>
    </p:spTree>
    <p:extLst>
      <p:ext uri="{BB962C8B-B14F-4D97-AF65-F5344CB8AC3E}">
        <p14:creationId xmlns:p14="http://schemas.microsoft.com/office/powerpoint/2010/main" val="4272828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C40DDD2-8614-DE04-9D76-C9E613F00594}"/>
              </a:ext>
            </a:extLst>
          </p:cNvPr>
          <p:cNvSpPr txBox="1"/>
          <p:nvPr/>
        </p:nvSpPr>
        <p:spPr>
          <a:xfrm>
            <a:off x="0" y="422137"/>
            <a:ext cx="9144000" cy="5786199"/>
          </a:xfrm>
          <a:prstGeom prst="rect">
            <a:avLst/>
          </a:prstGeom>
          <a:noFill/>
          <a:ln>
            <a:noFill/>
          </a:ln>
        </p:spPr>
        <p:txBody>
          <a:bodyPr wrap="square">
            <a:spAutoFit/>
          </a:bodyPr>
          <a:lstStyle/>
          <a:p>
            <a:r>
              <a:rPr lang="en-US" sz="1200" dirty="0">
                <a:latin typeface="Times New Roman" panose="02020603050405020304" pitchFamily="18" charset="0"/>
                <a:cs typeface="Times New Roman" panose="02020603050405020304" pitchFamily="18" charset="0"/>
              </a:rPr>
              <a:t>The problem of detecting lanes on roads where lane markings are absent is a major challenge for autonomous driving systems. In such cases, the existing models in the market may not be able to provide reliable lane detection, which can lead to potentially dangerous situations.</a:t>
            </a: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To overcome this challenge, our models utilize </a:t>
            </a:r>
            <a:r>
              <a:rPr lang="en-US" sz="1200" b="1" dirty="0">
                <a:latin typeface="Times New Roman" panose="02020603050405020304" pitchFamily="18" charset="0"/>
                <a:cs typeface="Times New Roman" panose="02020603050405020304" pitchFamily="18" charset="0"/>
              </a:rPr>
              <a:t>computer vision techniques to detect various objects in front of the vehicle. These objects can include other vehicles, pedestrians, obstacles, or any other objects that might be present on the road. </a:t>
            </a:r>
            <a:r>
              <a:rPr lang="en-US" sz="1200" dirty="0">
                <a:latin typeface="Times New Roman" panose="02020603050405020304" pitchFamily="18" charset="0"/>
                <a:cs typeface="Times New Roman" panose="02020603050405020304" pitchFamily="18" charset="0"/>
              </a:rPr>
              <a:t>By analyzing the position and motion of these objects, our models can determine whether they represent a credible obstruction for the vehicle.</a:t>
            </a: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pPr algn="ctr"/>
            <a:endParaRPr lang="en-US" sz="1200" dirty="0">
              <a:latin typeface="Times New Roman" panose="02020603050405020304" pitchFamily="18" charset="0"/>
              <a:cs typeface="Times New Roman" panose="02020603050405020304" pitchFamily="18" charset="0"/>
            </a:endParaRPr>
          </a:p>
          <a:p>
            <a:pPr algn="ctr"/>
            <a:endParaRPr lang="en-US" sz="1200" dirty="0">
              <a:latin typeface="Times New Roman" panose="02020603050405020304" pitchFamily="18" charset="0"/>
              <a:cs typeface="Times New Roman" panose="02020603050405020304" pitchFamily="18" charset="0"/>
            </a:endParaRPr>
          </a:p>
          <a:p>
            <a:pPr algn="ctr"/>
            <a:endParaRPr lang="en-US" sz="1200" dirty="0">
              <a:latin typeface="Times New Roman" panose="02020603050405020304" pitchFamily="18" charset="0"/>
              <a:cs typeface="Times New Roman" panose="02020603050405020304" pitchFamily="18" charset="0"/>
            </a:endParaRPr>
          </a:p>
          <a:p>
            <a:pPr algn="ctr"/>
            <a:endParaRPr lang="en-US" sz="1200" dirty="0">
              <a:latin typeface="Times New Roman" panose="02020603050405020304" pitchFamily="18" charset="0"/>
              <a:cs typeface="Times New Roman" panose="02020603050405020304" pitchFamily="18" charset="0"/>
            </a:endParaRPr>
          </a:p>
          <a:p>
            <a:pPr algn="ctr"/>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Based on this analysis, our models can adjust the vehicle's trajectory by changing lanes or passing by the obstacle. This capability allows our models to create an imaginary lane when there are no physical markings available. By utilizing the detected objects as virtual edges, our models can create a perception of a safe passage for the vehicle.</a:t>
            </a: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In essence, our models use a combination of object detection and trajectory planning to navigate through roads where lane markings are absent. This approach allows our models to adapt to a wide range of road conditions and environments, making them more robust and reliable in real-world driving scenarios.</a:t>
            </a:r>
          </a:p>
          <a:p>
            <a:endParaRPr lang="en-US" sz="12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2056" name="Picture 8" descr="Object Detection Using Haar Cascade: OpenCV">
            <a:extLst>
              <a:ext uri="{FF2B5EF4-FFF2-40B4-BE49-F238E27FC236}">
                <a16:creationId xmlns:a16="http://schemas.microsoft.com/office/drawing/2014/main" id="{BFA47DA1-DAAF-072C-467E-6C444060E4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6136" y="1722622"/>
            <a:ext cx="3331728" cy="1698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2215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07;p30">
            <a:extLst>
              <a:ext uri="{FF2B5EF4-FFF2-40B4-BE49-F238E27FC236}">
                <a16:creationId xmlns:a16="http://schemas.microsoft.com/office/drawing/2014/main" id="{4164B09A-2364-EF9B-43C1-CC35C92B818D}"/>
              </a:ext>
            </a:extLst>
          </p:cNvPr>
          <p:cNvSpPr/>
          <p:nvPr/>
        </p:nvSpPr>
        <p:spPr>
          <a:xfrm>
            <a:off x="8416072" y="136904"/>
            <a:ext cx="727928" cy="680144"/>
          </a:xfrm>
          <a:prstGeom prst="rect">
            <a:avLst/>
          </a:prstGeom>
          <a:gradFill flip="none" rotWithShape="1">
            <a:gsLst>
              <a:gs pos="0">
                <a:srgbClr val="908269">
                  <a:alpha val="49019"/>
                </a:srgbClr>
              </a:gs>
              <a:gs pos="100000">
                <a:schemeClr val="accent1"/>
              </a:gs>
            </a:gsLst>
            <a:lin ang="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9943E225-6F1E-6FE5-970E-6DB8E2515433}"/>
              </a:ext>
            </a:extLst>
          </p:cNvPr>
          <p:cNvPicPr>
            <a:picLocks noChangeAspect="1"/>
          </p:cNvPicPr>
          <p:nvPr/>
        </p:nvPicPr>
        <p:blipFill rotWithShape="1">
          <a:blip r:embed="rId2"/>
          <a:srcRect l="2551" t="6360" b="4420"/>
          <a:stretch/>
        </p:blipFill>
        <p:spPr>
          <a:xfrm>
            <a:off x="1184361" y="913915"/>
            <a:ext cx="6915944" cy="4229585"/>
          </a:xfrm>
          <a:prstGeom prst="rect">
            <a:avLst/>
          </a:prstGeom>
        </p:spPr>
      </p:pic>
      <p:sp>
        <p:nvSpPr>
          <p:cNvPr id="6" name="Google Shape;229;p33">
            <a:extLst>
              <a:ext uri="{FF2B5EF4-FFF2-40B4-BE49-F238E27FC236}">
                <a16:creationId xmlns:a16="http://schemas.microsoft.com/office/drawing/2014/main" id="{D9AA90CA-E56D-E95D-C924-B2C5DEB48054}"/>
              </a:ext>
            </a:extLst>
          </p:cNvPr>
          <p:cNvSpPr/>
          <p:nvPr/>
        </p:nvSpPr>
        <p:spPr>
          <a:xfrm rot="10800000" flipH="1">
            <a:off x="0" y="136905"/>
            <a:ext cx="5821680" cy="68014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Title 1">
            <a:extLst>
              <a:ext uri="{FF2B5EF4-FFF2-40B4-BE49-F238E27FC236}">
                <a16:creationId xmlns:a16="http://schemas.microsoft.com/office/drawing/2014/main" id="{3DCA1FBE-B827-0A1D-9ABA-C6679A9C73AD}"/>
              </a:ext>
            </a:extLst>
          </p:cNvPr>
          <p:cNvSpPr>
            <a:spLocks noGrp="1"/>
          </p:cNvSpPr>
          <p:nvPr>
            <p:ph type="title"/>
          </p:nvPr>
        </p:nvSpPr>
        <p:spPr>
          <a:xfrm>
            <a:off x="0" y="196519"/>
            <a:ext cx="5737860" cy="717397"/>
          </a:xfrm>
        </p:spPr>
        <p:txBody>
          <a:bodyPr/>
          <a:lstStyle/>
          <a:p>
            <a:pPr algn="l"/>
            <a:r>
              <a:rPr lang="en-IN" sz="2800" dirty="0">
                <a:solidFill>
                  <a:schemeClr val="bg1"/>
                </a:solidFill>
                <a:latin typeface="Times New Roman" panose="02020603050405020304" pitchFamily="18" charset="0"/>
                <a:cs typeface="Times New Roman" panose="02020603050405020304" pitchFamily="18" charset="0"/>
              </a:rPr>
              <a:t>Architecture Diagram</a:t>
            </a:r>
          </a:p>
        </p:txBody>
      </p:sp>
    </p:spTree>
    <p:extLst>
      <p:ext uri="{BB962C8B-B14F-4D97-AF65-F5344CB8AC3E}">
        <p14:creationId xmlns:p14="http://schemas.microsoft.com/office/powerpoint/2010/main" val="3031504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ctrTitle"/>
          </p:nvPr>
        </p:nvSpPr>
        <p:spPr>
          <a:xfrm rot="5400000">
            <a:off x="5880407" y="2532854"/>
            <a:ext cx="5309993" cy="7926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800" b="1" dirty="0">
                <a:solidFill>
                  <a:schemeClr val="accent1">
                    <a:lumMod val="50000"/>
                  </a:schemeClr>
                </a:solidFill>
                <a:latin typeface="Livvic" pitchFamily="2" charset="0"/>
                <a:cs typeface="Times New Roman" panose="02020603050405020304" pitchFamily="18" charset="0"/>
              </a:rPr>
              <a:t>Modules Description </a:t>
            </a:r>
            <a:br>
              <a:rPr lang="en-IN" sz="2800" b="1" dirty="0">
                <a:solidFill>
                  <a:schemeClr val="accent1">
                    <a:lumMod val="50000"/>
                  </a:schemeClr>
                </a:solidFill>
                <a:latin typeface="Livvic" pitchFamily="2" charset="0"/>
                <a:cs typeface="Times New Roman" panose="02020603050405020304" pitchFamily="18" charset="0"/>
              </a:rPr>
            </a:br>
            <a:r>
              <a:rPr lang="en-IN" sz="2800" b="1" dirty="0">
                <a:solidFill>
                  <a:schemeClr val="accent1">
                    <a:lumMod val="50000"/>
                  </a:schemeClr>
                </a:solidFill>
                <a:latin typeface="Livvic" pitchFamily="2" charset="0"/>
                <a:cs typeface="Times New Roman" panose="02020603050405020304" pitchFamily="18" charset="0"/>
              </a:rPr>
              <a:t>and Implementation</a:t>
            </a:r>
            <a:endParaRPr sz="2800" dirty="0">
              <a:latin typeface="Livvic" pitchFamily="2" charset="0"/>
            </a:endParaRPr>
          </a:p>
        </p:txBody>
      </p:sp>
      <p:sp>
        <p:nvSpPr>
          <p:cNvPr id="133" name="Google Shape;133;p25"/>
          <p:cNvSpPr txBox="1">
            <a:spLocks noGrp="1"/>
          </p:cNvSpPr>
          <p:nvPr>
            <p:ph type="subTitle" idx="4294967295"/>
          </p:nvPr>
        </p:nvSpPr>
        <p:spPr>
          <a:xfrm flipH="1">
            <a:off x="714350" y="451685"/>
            <a:ext cx="5829250" cy="4374900"/>
          </a:xfrm>
          <a:prstGeom prst="rect">
            <a:avLst/>
          </a:prstGeom>
        </p:spPr>
        <p:txBody>
          <a:bodyPr spcFirstLastPara="1" wrap="square" lIns="91425" tIns="91425" rIns="91425" bIns="91425" anchor="t" anchorCtr="0">
            <a:noAutofit/>
          </a:bodyPr>
          <a:lstStyle/>
          <a:p>
            <a:pPr marL="0" indent="0">
              <a:buNone/>
            </a:pPr>
            <a:r>
              <a:rPr lang="en-US" sz="1400" dirty="0">
                <a:latin typeface="Times New Roman" panose="02020603050405020304" pitchFamily="18" charset="0"/>
                <a:cs typeface="Times New Roman" panose="02020603050405020304" pitchFamily="18" charset="0"/>
              </a:rPr>
              <a:t>Lane detection is a computer vision task that involves identifying and tracking the lane markings on a road. Here are some of the common modules in lane detection:</a:t>
            </a:r>
          </a:p>
          <a:p>
            <a:pPr marL="0" indent="0">
              <a:buNone/>
            </a:pPr>
            <a:endParaRPr lang="en-US" sz="1400"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Image Acquisition: </a:t>
            </a:r>
            <a:r>
              <a:rPr lang="en-US" sz="1400" dirty="0">
                <a:latin typeface="Times New Roman" panose="02020603050405020304" pitchFamily="18" charset="0"/>
                <a:cs typeface="Times New Roman" panose="02020603050405020304" pitchFamily="18" charset="0"/>
              </a:rPr>
              <a:t>This module is responsible for capturing images or videos of the road ahead from a camera mounted on the vehicle.</a:t>
            </a:r>
          </a:p>
          <a:p>
            <a:r>
              <a:rPr lang="en-US" sz="1400" b="1" dirty="0">
                <a:latin typeface="Times New Roman" panose="02020603050405020304" pitchFamily="18" charset="0"/>
                <a:cs typeface="Times New Roman" panose="02020603050405020304" pitchFamily="18" charset="0"/>
              </a:rPr>
              <a:t>Preprocessing: </a:t>
            </a:r>
            <a:r>
              <a:rPr lang="en-US" sz="1400" dirty="0">
                <a:latin typeface="Times New Roman" panose="02020603050405020304" pitchFamily="18" charset="0"/>
                <a:cs typeface="Times New Roman" panose="02020603050405020304" pitchFamily="18" charset="0"/>
              </a:rPr>
              <a:t>This module involves several image processing techniques to enhance the image quality, such as grayscale conversion, noise reduction, and contrast enhancement.</a:t>
            </a:r>
          </a:p>
          <a:p>
            <a:r>
              <a:rPr lang="en-US" sz="1400" b="1" dirty="0">
                <a:latin typeface="Times New Roman" panose="02020603050405020304" pitchFamily="18" charset="0"/>
                <a:cs typeface="Times New Roman" panose="02020603050405020304" pitchFamily="18" charset="0"/>
              </a:rPr>
              <a:t>Edge Detection: </a:t>
            </a:r>
            <a:r>
              <a:rPr lang="en-US" sz="1400" dirty="0">
                <a:latin typeface="Times New Roman" panose="02020603050405020304" pitchFamily="18" charset="0"/>
                <a:cs typeface="Times New Roman" panose="02020603050405020304" pitchFamily="18" charset="0"/>
              </a:rPr>
              <a:t>This module identifies the edges in the image using techniques like Canny edge detection or Sobel operator.</a:t>
            </a:r>
          </a:p>
          <a:p>
            <a:r>
              <a:rPr lang="en-US" sz="1400" b="1" dirty="0">
                <a:latin typeface="Times New Roman" panose="02020603050405020304" pitchFamily="18" charset="0"/>
                <a:cs typeface="Times New Roman" panose="02020603050405020304" pitchFamily="18" charset="0"/>
              </a:rPr>
              <a:t>Region of Interest Selection: </a:t>
            </a:r>
            <a:r>
              <a:rPr lang="en-US" sz="1400" dirty="0">
                <a:latin typeface="Times New Roman" panose="02020603050405020304" pitchFamily="18" charset="0"/>
                <a:cs typeface="Times New Roman" panose="02020603050405020304" pitchFamily="18" charset="0"/>
              </a:rPr>
              <a:t>This module identifies the region in the image where the lanes are most likely to be present, based on the location of the camera and the perspective of the road.</a:t>
            </a:r>
          </a:p>
          <a:p>
            <a:r>
              <a:rPr lang="en-US" sz="1400" b="1" dirty="0">
                <a:latin typeface="Times New Roman" panose="02020603050405020304" pitchFamily="18" charset="0"/>
                <a:cs typeface="Times New Roman" panose="02020603050405020304" pitchFamily="18" charset="0"/>
              </a:rPr>
              <a:t>Hough Transform: </a:t>
            </a:r>
            <a:r>
              <a:rPr lang="en-US" sz="1400" dirty="0">
                <a:latin typeface="Times New Roman" panose="02020603050405020304" pitchFamily="18" charset="0"/>
                <a:cs typeface="Times New Roman" panose="02020603050405020304" pitchFamily="18" charset="0"/>
              </a:rPr>
              <a:t>This module converts the edge points in the image into line segments using the Hough Transform.</a:t>
            </a:r>
          </a:p>
          <a:p>
            <a:pPr marL="152400" indent="0">
              <a:buNone/>
            </a:pPr>
            <a:endParaRPr lang="en-US" sz="1400" dirty="0">
              <a:latin typeface="Times New Roman" panose="02020603050405020304" pitchFamily="18" charset="0"/>
              <a:cs typeface="Times New Roman" panose="02020603050405020304" pitchFamily="18" charset="0"/>
            </a:endParaRPr>
          </a:p>
          <a:p>
            <a:pPr marL="0" indent="0">
              <a:buNone/>
            </a:pPr>
            <a:endParaRPr lang="en-US" sz="1400" b="1" dirty="0">
              <a:latin typeface="Times New Roman" panose="02020603050405020304" pitchFamily="18" charset="0"/>
              <a:cs typeface="Times New Roman" panose="02020603050405020304" pitchFamily="18" charset="0"/>
            </a:endParaRPr>
          </a:p>
          <a:p>
            <a:pPr marL="0" lvl="0" indent="0" algn="l" rtl="0">
              <a:lnSpc>
                <a:spcPct val="115000"/>
              </a:lnSpc>
              <a:spcBef>
                <a:spcPts val="1600"/>
              </a:spcBef>
              <a:spcAft>
                <a:spcPts val="1600"/>
              </a:spcAft>
              <a:buNone/>
            </a:pPr>
            <a:endParaRPr sz="1400" dirty="0"/>
          </a:p>
        </p:txBody>
      </p:sp>
      <p:sp>
        <p:nvSpPr>
          <p:cNvPr id="134" name="Google Shape;134;p25"/>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5"/>
          <p:cNvSpPr/>
          <p:nvPr/>
        </p:nvSpPr>
        <p:spPr>
          <a:xfrm rot="-5400000" flipH="1">
            <a:off x="7398150" y="3395558"/>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3" name="Google Shape;133;p25"/>
          <p:cNvSpPr txBox="1">
            <a:spLocks noGrp="1"/>
          </p:cNvSpPr>
          <p:nvPr>
            <p:ph type="subTitle" idx="4294967295"/>
          </p:nvPr>
        </p:nvSpPr>
        <p:spPr>
          <a:xfrm flipH="1">
            <a:off x="714350" y="559650"/>
            <a:ext cx="5823600" cy="4024200"/>
          </a:xfrm>
          <a:prstGeom prst="rect">
            <a:avLst/>
          </a:prstGeom>
        </p:spPr>
        <p:txBody>
          <a:bodyPr spcFirstLastPara="1" wrap="square" lIns="91425" tIns="91425" rIns="91425" bIns="91425" anchor="t" anchorCtr="0">
            <a:noAutofit/>
          </a:bodyPr>
          <a:lstStyle/>
          <a:p>
            <a:r>
              <a:rPr lang="en-US" sz="1400" b="1" dirty="0">
                <a:latin typeface="Times New Roman" panose="02020603050405020304" pitchFamily="18" charset="0"/>
                <a:cs typeface="Times New Roman" panose="02020603050405020304" pitchFamily="18" charset="0"/>
              </a:rPr>
              <a:t>Lane Line Fitting:</a:t>
            </a:r>
            <a:r>
              <a:rPr lang="en-US" sz="1400" dirty="0">
                <a:latin typeface="Times New Roman" panose="02020603050405020304" pitchFamily="18" charset="0"/>
                <a:cs typeface="Times New Roman" panose="02020603050405020304" pitchFamily="18" charset="0"/>
              </a:rPr>
              <a:t> This module fits a mathematical model to the detected lane line segments using techniques like linear regression or polynomial fitting.</a:t>
            </a:r>
          </a:p>
          <a:p>
            <a:r>
              <a:rPr lang="en-US" sz="1400" b="1" dirty="0">
                <a:latin typeface="Times New Roman" panose="02020603050405020304" pitchFamily="18" charset="0"/>
                <a:cs typeface="Times New Roman" panose="02020603050405020304" pitchFamily="18" charset="0"/>
              </a:rPr>
              <a:t>Lane Line Tracking: </a:t>
            </a:r>
            <a:r>
              <a:rPr lang="en-US" sz="1400" dirty="0">
                <a:latin typeface="Times New Roman" panose="02020603050405020304" pitchFamily="18" charset="0"/>
                <a:cs typeface="Times New Roman" panose="02020603050405020304" pitchFamily="18" charset="0"/>
              </a:rPr>
              <a:t>This module tracks the lane lines over multiple frames to improve the robustness and accuracy of the lane detection algorithm.</a:t>
            </a:r>
          </a:p>
          <a:p>
            <a:r>
              <a:rPr lang="en-US" sz="1400" b="1" dirty="0">
                <a:latin typeface="Times New Roman" panose="02020603050405020304" pitchFamily="18" charset="0"/>
                <a:cs typeface="Times New Roman" panose="02020603050405020304" pitchFamily="18" charset="0"/>
              </a:rPr>
              <a:t>Visualization:</a:t>
            </a:r>
            <a:r>
              <a:rPr lang="en-US" sz="1400" dirty="0">
                <a:latin typeface="Times New Roman" panose="02020603050405020304" pitchFamily="18" charset="0"/>
                <a:cs typeface="Times New Roman" panose="02020603050405020304" pitchFamily="18" charset="0"/>
              </a:rPr>
              <a:t> This module overlays the detected lane lines on the original image or video to provide visual feedback to the driver.</a:t>
            </a:r>
          </a:p>
          <a:p>
            <a:endParaRPr lang="en-US" sz="1400" dirty="0">
              <a:latin typeface="Times New Roman" panose="02020603050405020304" pitchFamily="18" charset="0"/>
              <a:cs typeface="Times New Roman" panose="02020603050405020304" pitchFamily="18" charset="0"/>
            </a:endParaRPr>
          </a:p>
        </p:txBody>
      </p:sp>
      <p:sp>
        <p:nvSpPr>
          <p:cNvPr id="134" name="Google Shape;134;p25"/>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5"/>
          <p:cNvSpPr/>
          <p:nvPr/>
        </p:nvSpPr>
        <p:spPr>
          <a:xfrm rot="-5400000" flipH="1">
            <a:off x="7392500"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2653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1"/>
          <p:cNvSpPr/>
          <p:nvPr/>
        </p:nvSpPr>
        <p:spPr>
          <a:xfrm>
            <a:off x="0" y="785730"/>
            <a:ext cx="7635240" cy="435777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1"/>
          <p:cNvSpPr txBox="1">
            <a:spLocks noGrp="1"/>
          </p:cNvSpPr>
          <p:nvPr>
            <p:ph type="body" idx="1"/>
          </p:nvPr>
        </p:nvSpPr>
        <p:spPr>
          <a:xfrm>
            <a:off x="0" y="785730"/>
            <a:ext cx="5752130" cy="4447870"/>
          </a:xfrm>
          <a:prstGeom prst="rect">
            <a:avLst/>
          </a:prstGeom>
        </p:spPr>
        <p:txBody>
          <a:bodyPr spcFirstLastPara="1" wrap="square" lIns="91425" tIns="91425" rIns="91425" bIns="91425" anchor="ctr" anchorCtr="0">
            <a:noAutofit/>
          </a:bodyPr>
          <a:lstStyle/>
          <a:p>
            <a:r>
              <a:rPr lang="en-IN" dirty="0">
                <a:solidFill>
                  <a:schemeClr val="bg1"/>
                </a:solidFill>
                <a:latin typeface="Times New Roman" panose="02020603050405020304" pitchFamily="18" charset="0"/>
                <a:cs typeface="Times New Roman" panose="02020603050405020304" pitchFamily="18" charset="0"/>
              </a:rPr>
              <a:t>C</a:t>
            </a:r>
            <a:r>
              <a:rPr lang="en-IN" sz="1200" dirty="0">
                <a:solidFill>
                  <a:schemeClr val="bg1"/>
                </a:solidFill>
                <a:latin typeface="Times New Roman" panose="02020603050405020304" pitchFamily="18" charset="0"/>
                <a:cs typeface="Times New Roman" panose="02020603050405020304" pitchFamily="18" charset="0"/>
              </a:rPr>
              <a:t>ho, Jae-Hyun, Young-Min Jang, and Sang-Bock Cho. "Lane recognition algorithm using the Hough transform with applied accumulator cells in multichannel ROI." In Consumer Electronics (ISCE 2014), The 18th IEEE International Symposium on, pp. 1- 3. IEEE, 2014.</a:t>
            </a:r>
          </a:p>
          <a:p>
            <a:endParaRPr lang="en-IN" sz="1200" dirty="0">
              <a:solidFill>
                <a:schemeClr val="bg1"/>
              </a:solidFill>
              <a:latin typeface="Times New Roman" panose="02020603050405020304" pitchFamily="18" charset="0"/>
              <a:cs typeface="Times New Roman" panose="02020603050405020304" pitchFamily="18" charset="0"/>
            </a:endParaRPr>
          </a:p>
          <a:p>
            <a:r>
              <a:rPr lang="en-IN" sz="1200" dirty="0">
                <a:solidFill>
                  <a:schemeClr val="bg1"/>
                </a:solidFill>
                <a:latin typeface="Times New Roman" panose="02020603050405020304" pitchFamily="18" charset="0"/>
                <a:cs typeface="Times New Roman" panose="02020603050405020304" pitchFamily="18" charset="0"/>
              </a:rPr>
              <a:t>Low, Chan Yee, </a:t>
            </a:r>
            <a:r>
              <a:rPr lang="en-IN" sz="1200" dirty="0" err="1">
                <a:solidFill>
                  <a:schemeClr val="bg1"/>
                </a:solidFill>
                <a:latin typeface="Times New Roman" panose="02020603050405020304" pitchFamily="18" charset="0"/>
                <a:cs typeface="Times New Roman" panose="02020603050405020304" pitchFamily="18" charset="0"/>
              </a:rPr>
              <a:t>HairiZamzuri</a:t>
            </a:r>
            <a:r>
              <a:rPr lang="en-IN" sz="1200" dirty="0">
                <a:solidFill>
                  <a:schemeClr val="bg1"/>
                </a:solidFill>
                <a:latin typeface="Times New Roman" panose="02020603050405020304" pitchFamily="18" charset="0"/>
                <a:cs typeface="Times New Roman" panose="02020603050405020304" pitchFamily="18" charset="0"/>
              </a:rPr>
              <a:t>, and </a:t>
            </a:r>
            <a:r>
              <a:rPr lang="en-IN" sz="1200" dirty="0" err="1">
                <a:solidFill>
                  <a:schemeClr val="bg1"/>
                </a:solidFill>
                <a:latin typeface="Times New Roman" panose="02020603050405020304" pitchFamily="18" charset="0"/>
                <a:cs typeface="Times New Roman" panose="02020603050405020304" pitchFamily="18" charset="0"/>
              </a:rPr>
              <a:t>SaifulAmriMazlan</a:t>
            </a:r>
            <a:r>
              <a:rPr lang="en-IN" sz="1200" dirty="0">
                <a:solidFill>
                  <a:schemeClr val="bg1"/>
                </a:solidFill>
                <a:latin typeface="Times New Roman" panose="02020603050405020304" pitchFamily="18" charset="0"/>
                <a:cs typeface="Times New Roman" panose="02020603050405020304" pitchFamily="18" charset="0"/>
              </a:rPr>
              <a:t>. "Simple Robust Road Lane Detection Algorithm”. IEEE, 2014.</a:t>
            </a:r>
          </a:p>
          <a:p>
            <a:endParaRPr lang="en-IN" sz="1200" dirty="0">
              <a:solidFill>
                <a:schemeClr val="bg1"/>
              </a:solidFill>
              <a:latin typeface="Times New Roman" panose="02020603050405020304" pitchFamily="18" charset="0"/>
              <a:cs typeface="Times New Roman" panose="02020603050405020304" pitchFamily="18" charset="0"/>
            </a:endParaRPr>
          </a:p>
          <a:p>
            <a:r>
              <a:rPr lang="en-IN" sz="1200" dirty="0">
                <a:solidFill>
                  <a:schemeClr val="bg1"/>
                </a:solidFill>
                <a:latin typeface="Times New Roman" panose="02020603050405020304" pitchFamily="18" charset="0"/>
                <a:cs typeface="Times New Roman" panose="02020603050405020304" pitchFamily="18" charset="0"/>
              </a:rPr>
              <a:t>Ding, </a:t>
            </a:r>
            <a:r>
              <a:rPr lang="en-IN" sz="1200" dirty="0" err="1">
                <a:solidFill>
                  <a:schemeClr val="bg1"/>
                </a:solidFill>
                <a:latin typeface="Times New Roman" panose="02020603050405020304" pitchFamily="18" charset="0"/>
                <a:cs typeface="Times New Roman" panose="02020603050405020304" pitchFamily="18" charset="0"/>
              </a:rPr>
              <a:t>Dajun</a:t>
            </a:r>
            <a:r>
              <a:rPr lang="en-IN" sz="1200" dirty="0">
                <a:solidFill>
                  <a:schemeClr val="bg1"/>
                </a:solidFill>
                <a:latin typeface="Times New Roman" panose="02020603050405020304" pitchFamily="18" charset="0"/>
                <a:cs typeface="Times New Roman" panose="02020603050405020304" pitchFamily="18" charset="0"/>
              </a:rPr>
              <a:t>, </a:t>
            </a:r>
            <a:r>
              <a:rPr lang="en-IN" sz="1200" dirty="0" err="1">
                <a:solidFill>
                  <a:schemeClr val="bg1"/>
                </a:solidFill>
                <a:latin typeface="Times New Roman" panose="02020603050405020304" pitchFamily="18" charset="0"/>
                <a:cs typeface="Times New Roman" panose="02020603050405020304" pitchFamily="18" charset="0"/>
              </a:rPr>
              <a:t>Chanho</a:t>
            </a:r>
            <a:r>
              <a:rPr lang="en-IN" sz="1200" dirty="0">
                <a:solidFill>
                  <a:schemeClr val="bg1"/>
                </a:solidFill>
                <a:latin typeface="Times New Roman" panose="02020603050405020304" pitchFamily="18" charset="0"/>
                <a:cs typeface="Times New Roman" panose="02020603050405020304" pitchFamily="18" charset="0"/>
              </a:rPr>
              <a:t> Lee, and Kwang- Lee. "An adaptive road ROI determination algorithm for lane detection." In TENCON 2013-2013 IEEE Region 10 Conference (31194), pp. 1-4. IEEE, 2013. </a:t>
            </a:r>
          </a:p>
          <a:p>
            <a:endParaRPr lang="en-IN" sz="1200" dirty="0">
              <a:solidFill>
                <a:schemeClr val="bg1"/>
              </a:solidFill>
              <a:latin typeface="Times New Roman" panose="02020603050405020304" pitchFamily="18" charset="0"/>
              <a:cs typeface="Times New Roman" panose="02020603050405020304" pitchFamily="18" charset="0"/>
            </a:endParaRPr>
          </a:p>
          <a:p>
            <a:r>
              <a:rPr lang="en-IN" sz="1200" dirty="0">
                <a:solidFill>
                  <a:schemeClr val="bg1"/>
                </a:solidFill>
                <a:latin typeface="Times New Roman" panose="02020603050405020304" pitchFamily="18" charset="0"/>
                <a:cs typeface="Times New Roman" panose="02020603050405020304" pitchFamily="18" charset="0"/>
              </a:rPr>
              <a:t>Fani, </a:t>
            </a:r>
            <a:r>
              <a:rPr lang="en-IN" sz="1200" dirty="0" err="1">
                <a:solidFill>
                  <a:schemeClr val="bg1"/>
                </a:solidFill>
                <a:latin typeface="Times New Roman" panose="02020603050405020304" pitchFamily="18" charset="0"/>
                <a:cs typeface="Times New Roman" panose="02020603050405020304" pitchFamily="18" charset="0"/>
              </a:rPr>
              <a:t>Hongli</a:t>
            </a:r>
            <a:r>
              <a:rPr lang="en-IN" sz="1200" dirty="0">
                <a:solidFill>
                  <a:schemeClr val="bg1"/>
                </a:solidFill>
                <a:latin typeface="Times New Roman" panose="02020603050405020304" pitchFamily="18" charset="0"/>
                <a:cs typeface="Times New Roman" panose="02020603050405020304" pitchFamily="18" charset="0"/>
              </a:rPr>
              <a:t>, and </a:t>
            </a:r>
            <a:r>
              <a:rPr lang="en-IN" sz="1200" dirty="0" err="1">
                <a:solidFill>
                  <a:schemeClr val="bg1"/>
                </a:solidFill>
                <a:latin typeface="Times New Roman" panose="02020603050405020304" pitchFamily="18" charset="0"/>
                <a:cs typeface="Times New Roman" panose="02020603050405020304" pitchFamily="18" charset="0"/>
              </a:rPr>
              <a:t>Weihua</a:t>
            </a:r>
            <a:r>
              <a:rPr lang="en-IN" sz="1200" dirty="0">
                <a:solidFill>
                  <a:schemeClr val="bg1"/>
                </a:solidFill>
                <a:latin typeface="Times New Roman" panose="02020603050405020304" pitchFamily="18" charset="0"/>
                <a:cs typeface="Times New Roman" panose="02020603050405020304" pitchFamily="18" charset="0"/>
              </a:rPr>
              <a:t> Wang. "Edge Detection of </a:t>
            </a:r>
            <a:r>
              <a:rPr lang="en-IN" sz="1200" dirty="0" err="1">
                <a:solidFill>
                  <a:schemeClr val="bg1"/>
                </a:solidFill>
                <a:latin typeface="Times New Roman" panose="02020603050405020304" pitchFamily="18" charset="0"/>
                <a:cs typeface="Times New Roman" panose="02020603050405020304" pitchFamily="18" charset="0"/>
              </a:rPr>
              <a:t>Color</a:t>
            </a:r>
            <a:r>
              <a:rPr lang="en-IN" sz="1200" dirty="0">
                <a:solidFill>
                  <a:schemeClr val="bg1"/>
                </a:solidFill>
                <a:latin typeface="Times New Roman" panose="02020603050405020304" pitchFamily="18" charset="0"/>
                <a:cs typeface="Times New Roman" panose="02020603050405020304" pitchFamily="18" charset="0"/>
              </a:rPr>
              <a:t> Road Image Based on Lab Model." In Computational and Information Sciences (ICCIS), 2013 Fifth International Conference on, pp. 298- 301. IEEE, 2013. </a:t>
            </a:r>
          </a:p>
          <a:p>
            <a:endParaRPr lang="en-IN" sz="1200" dirty="0">
              <a:solidFill>
                <a:schemeClr val="bg1"/>
              </a:solidFill>
              <a:latin typeface="Times New Roman" panose="02020603050405020304" pitchFamily="18" charset="0"/>
              <a:cs typeface="Times New Roman" panose="02020603050405020304" pitchFamily="18" charset="0"/>
            </a:endParaRPr>
          </a:p>
          <a:p>
            <a:r>
              <a:rPr lang="en-IN" sz="1200" dirty="0">
                <a:solidFill>
                  <a:schemeClr val="bg1"/>
                </a:solidFill>
                <a:latin typeface="Times New Roman" panose="02020603050405020304" pitchFamily="18" charset="0"/>
                <a:cs typeface="Times New Roman" panose="02020603050405020304" pitchFamily="18" charset="0"/>
              </a:rPr>
              <a:t>Nalla, </a:t>
            </a:r>
            <a:r>
              <a:rPr lang="en-IN" sz="1200" dirty="0" err="1">
                <a:solidFill>
                  <a:schemeClr val="bg1"/>
                </a:solidFill>
                <a:latin typeface="Times New Roman" panose="02020603050405020304" pitchFamily="18" charset="0"/>
                <a:cs typeface="Times New Roman" panose="02020603050405020304" pitchFamily="18" charset="0"/>
              </a:rPr>
              <a:t>Phaneendra</a:t>
            </a:r>
            <a:r>
              <a:rPr lang="en-IN" sz="1200" dirty="0">
                <a:solidFill>
                  <a:schemeClr val="bg1"/>
                </a:solidFill>
                <a:latin typeface="Times New Roman" panose="02020603050405020304" pitchFamily="18" charset="0"/>
                <a:cs typeface="Times New Roman" panose="02020603050405020304" pitchFamily="18" charset="0"/>
              </a:rPr>
              <a:t>, GCL </a:t>
            </a:r>
            <a:r>
              <a:rPr lang="en-IN" sz="1200" dirty="0" err="1">
                <a:solidFill>
                  <a:schemeClr val="bg1"/>
                </a:solidFill>
                <a:latin typeface="Times New Roman" panose="02020603050405020304" pitchFamily="18" charset="0"/>
                <a:cs typeface="Times New Roman" panose="02020603050405020304" pitchFamily="18" charset="0"/>
              </a:rPr>
              <a:t>AbhiramanGoud</a:t>
            </a:r>
            <a:r>
              <a:rPr lang="en-IN" sz="1200" dirty="0">
                <a:solidFill>
                  <a:schemeClr val="bg1"/>
                </a:solidFill>
                <a:latin typeface="Times New Roman" panose="02020603050405020304" pitchFamily="18" charset="0"/>
                <a:cs typeface="Times New Roman" panose="02020603050405020304" pitchFamily="18" charset="0"/>
              </a:rPr>
              <a:t>, and V. Padmaja. "ACCIDENT AVOIDING SYSTEM USING LANE DETECTION." IJRECE 1, no. 1 (2013): 01-04.</a:t>
            </a:r>
            <a:r>
              <a:rPr lang="en-US" sz="1200" b="1" dirty="0">
                <a:solidFill>
                  <a:schemeClr val="bg1"/>
                </a:solidFill>
                <a:latin typeface="Times New Roman" panose="02020603050405020304" pitchFamily="18" charset="0"/>
                <a:cs typeface="Times New Roman" panose="02020603050405020304" pitchFamily="18" charset="0"/>
              </a:rPr>
              <a:t> </a:t>
            </a:r>
          </a:p>
          <a:p>
            <a:pPr marL="0" lvl="0" indent="0" algn="l" rtl="0">
              <a:lnSpc>
                <a:spcPct val="100000"/>
              </a:lnSpc>
              <a:spcBef>
                <a:spcPts val="300"/>
              </a:spcBef>
              <a:spcAft>
                <a:spcPts val="0"/>
              </a:spcAft>
              <a:buNone/>
            </a:pPr>
            <a:endParaRPr dirty="0">
              <a:solidFill>
                <a:schemeClr val="bg1"/>
              </a:solidFill>
              <a:latin typeface="Times New Roman" panose="02020603050405020304" pitchFamily="18" charset="0"/>
              <a:cs typeface="Times New Roman" panose="02020603050405020304" pitchFamily="18" charset="0"/>
            </a:endParaRPr>
          </a:p>
        </p:txBody>
      </p:sp>
      <p:sp>
        <p:nvSpPr>
          <p:cNvPr id="602" name="Google Shape;602;p51"/>
          <p:cNvSpPr txBox="1">
            <a:spLocks noGrp="1"/>
          </p:cNvSpPr>
          <p:nvPr>
            <p:ph type="ctrTitle"/>
          </p:nvPr>
        </p:nvSpPr>
        <p:spPr>
          <a:xfrm>
            <a:off x="426265" y="213291"/>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solidFill>
                  <a:schemeClr val="accent1">
                    <a:lumMod val="50000"/>
                  </a:schemeClr>
                </a:solidFill>
                <a:latin typeface="Livvic" pitchFamily="2" charset="0"/>
                <a:cs typeface="Times New Roman" panose="02020603050405020304" pitchFamily="18" charset="0"/>
              </a:rPr>
              <a:t>References</a:t>
            </a:r>
            <a:endParaRPr sz="2800" dirty="0">
              <a:solidFill>
                <a:schemeClr val="accent1">
                  <a:lumMod val="50000"/>
                </a:schemeClr>
              </a:solidFill>
              <a:latin typeface="Livvic" pitchFamily="2" charset="0"/>
              <a:cs typeface="Times New Roman" panose="02020603050405020304" pitchFamily="18" charset="0"/>
            </a:endParaRPr>
          </a:p>
        </p:txBody>
      </p:sp>
      <p:sp>
        <p:nvSpPr>
          <p:cNvPr id="603" name="Google Shape;603;p51"/>
          <p:cNvSpPr/>
          <p:nvPr/>
        </p:nvSpPr>
        <p:spPr>
          <a:xfrm>
            <a:off x="7410495" y="2571750"/>
            <a:ext cx="632370" cy="25785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3840;p57">
            <a:extLst>
              <a:ext uri="{FF2B5EF4-FFF2-40B4-BE49-F238E27FC236}">
                <a16:creationId xmlns:a16="http://schemas.microsoft.com/office/drawing/2014/main" id="{6029DB93-DC75-E054-D909-A476ECDE37F2}"/>
              </a:ext>
            </a:extLst>
          </p:cNvPr>
          <p:cNvGrpSpPr/>
          <p:nvPr/>
        </p:nvGrpSpPr>
        <p:grpSpPr>
          <a:xfrm>
            <a:off x="2574462" y="272261"/>
            <a:ext cx="388478" cy="369560"/>
            <a:chOff x="4126815" y="2760704"/>
            <a:chExt cx="380393" cy="363118"/>
          </a:xfrm>
          <a:solidFill>
            <a:schemeClr val="tx2">
              <a:lumMod val="10000"/>
            </a:schemeClr>
          </a:solidFill>
        </p:grpSpPr>
        <p:sp>
          <p:nvSpPr>
            <p:cNvPr id="4" name="Google Shape;3841;p57">
              <a:extLst>
                <a:ext uri="{FF2B5EF4-FFF2-40B4-BE49-F238E27FC236}">
                  <a16:creationId xmlns:a16="http://schemas.microsoft.com/office/drawing/2014/main" id="{E393435F-7B76-E75D-B083-6B0E90CEBAC2}"/>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grpFill/>
            <a:ln>
              <a:solidFill>
                <a:schemeClr val="tx2">
                  <a:lumMod val="1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5" name="Google Shape;3842;p57">
              <a:extLst>
                <a:ext uri="{FF2B5EF4-FFF2-40B4-BE49-F238E27FC236}">
                  <a16:creationId xmlns:a16="http://schemas.microsoft.com/office/drawing/2014/main" id="{11A51E14-866F-005E-5BD5-7B8CDEBD4B0D}"/>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grpFill/>
            <a:ln>
              <a:solidFill>
                <a:schemeClr val="tx2">
                  <a:lumMod val="1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6" name="Google Shape;3843;p57">
              <a:extLst>
                <a:ext uri="{FF2B5EF4-FFF2-40B4-BE49-F238E27FC236}">
                  <a16:creationId xmlns:a16="http://schemas.microsoft.com/office/drawing/2014/main" id="{723E4DC1-83A2-5E25-8948-A8FB162B32A7}"/>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grpFill/>
            <a:ln>
              <a:solidFill>
                <a:schemeClr val="tx2">
                  <a:lumMod val="1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7" name="Google Shape;3844;p57">
              <a:extLst>
                <a:ext uri="{FF2B5EF4-FFF2-40B4-BE49-F238E27FC236}">
                  <a16:creationId xmlns:a16="http://schemas.microsoft.com/office/drawing/2014/main" id="{453D6A44-0CD2-5324-4AF7-F2B7B204EDA2}"/>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grpFill/>
            <a:ln>
              <a:solidFill>
                <a:schemeClr val="tx2">
                  <a:lumMod val="1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1"/>
        <p:cNvGrpSpPr/>
        <p:nvPr/>
      </p:nvGrpSpPr>
      <p:grpSpPr>
        <a:xfrm>
          <a:off x="0" y="0"/>
          <a:ext cx="0" cy="0"/>
          <a:chOff x="0" y="0"/>
          <a:chExt cx="0" cy="0"/>
        </a:xfrm>
      </p:grpSpPr>
      <p:pic>
        <p:nvPicPr>
          <p:cNvPr id="572" name="Google Shape;572;p49"/>
          <p:cNvPicPr preferRelativeResize="0"/>
          <p:nvPr/>
        </p:nvPicPr>
        <p:blipFill>
          <a:blip r:embed="rId3">
            <a:alphaModFix/>
          </a:blip>
          <a:stretch>
            <a:fillRect/>
          </a:stretch>
        </p:blipFill>
        <p:spPr>
          <a:xfrm>
            <a:off x="0" y="0"/>
            <a:ext cx="5181600" cy="5143500"/>
          </a:xfrm>
          <a:prstGeom prst="rect">
            <a:avLst/>
          </a:prstGeom>
          <a:noFill/>
          <a:ln>
            <a:noFill/>
          </a:ln>
        </p:spPr>
      </p:pic>
      <p:sp>
        <p:nvSpPr>
          <p:cNvPr id="573" name="Google Shape;573;p49"/>
          <p:cNvSpPr/>
          <p:nvPr/>
        </p:nvSpPr>
        <p:spPr>
          <a:xfrm rot="5400000">
            <a:off x="4373750" y="133554"/>
            <a:ext cx="3358800" cy="50265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9"/>
          <p:cNvSpPr txBox="1">
            <a:spLocks noGrp="1"/>
          </p:cNvSpPr>
          <p:nvPr>
            <p:ph type="ctrTitle"/>
          </p:nvPr>
        </p:nvSpPr>
        <p:spPr>
          <a:xfrm>
            <a:off x="5282698" y="1134956"/>
            <a:ext cx="260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solidFill>
                  <a:schemeClr val="lt1"/>
                </a:solidFill>
                <a:latin typeface="Livvic" pitchFamily="2" charset="0"/>
                <a:cs typeface="Times New Roman" panose="02020603050405020304" pitchFamily="18" charset="0"/>
              </a:rPr>
              <a:t>THANK YOU</a:t>
            </a:r>
            <a:endParaRPr sz="3000" dirty="0">
              <a:solidFill>
                <a:schemeClr val="lt1"/>
              </a:solidFill>
              <a:latin typeface="Livvic" pitchFamily="2"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02"/>
        <p:cNvGrpSpPr/>
        <p:nvPr/>
      </p:nvGrpSpPr>
      <p:grpSpPr>
        <a:xfrm>
          <a:off x="0" y="0"/>
          <a:ext cx="0" cy="0"/>
          <a:chOff x="0" y="0"/>
          <a:chExt cx="0" cy="0"/>
        </a:xfrm>
      </p:grpSpPr>
      <p:sp>
        <p:nvSpPr>
          <p:cNvPr id="205" name="Google Shape;205;p30"/>
          <p:cNvSpPr txBox="1">
            <a:spLocks noGrp="1"/>
          </p:cNvSpPr>
          <p:nvPr>
            <p:ph type="ctrTitle"/>
          </p:nvPr>
        </p:nvSpPr>
        <p:spPr>
          <a:xfrm rot="5400000">
            <a:off x="7306119" y="1585496"/>
            <a:ext cx="2888100" cy="78766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tx1">
                    <a:lumMod val="50000"/>
                  </a:schemeClr>
                </a:solidFill>
                <a:latin typeface="Livvic" pitchFamily="2" charset="0"/>
                <a:cs typeface="Times New Roman" panose="02020603050405020304" pitchFamily="18" charset="0"/>
              </a:rPr>
              <a:t>Abstract</a:t>
            </a:r>
            <a:endParaRPr lang="en-US" sz="2800" dirty="0">
              <a:solidFill>
                <a:schemeClr val="tx1">
                  <a:lumMod val="50000"/>
                </a:schemeClr>
              </a:solidFill>
              <a:latin typeface="Livvic" pitchFamily="2" charset="0"/>
              <a:cs typeface="Times New Roman" panose="02020603050405020304" pitchFamily="18" charset="0"/>
            </a:endParaRPr>
          </a:p>
        </p:txBody>
      </p:sp>
      <p:sp>
        <p:nvSpPr>
          <p:cNvPr id="206" name="Google Shape;206;p30"/>
          <p:cNvSpPr txBox="1">
            <a:spLocks noGrp="1"/>
          </p:cNvSpPr>
          <p:nvPr>
            <p:ph type="subTitle" idx="1"/>
          </p:nvPr>
        </p:nvSpPr>
        <p:spPr>
          <a:xfrm>
            <a:off x="339005" y="535277"/>
            <a:ext cx="4232995" cy="37639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The Lane Detection System (LDS) is an extremely complex and sophisticated technological framework that leverages the power of AI and Canny Edge Detection (CED) to enable the prompt identification and tracking of lanes on a road. The system utilizes a highly advanced neural network architecture, which has been pre-trained on a vast and diverse dataset of road images. This enables it to detect and categorize a wide range of lane markings, including dashed and solid lines, with exceptional precision and accuracy, even under challenging and variable weather and lighting conditions. In addition to the Canny Edge Detection algorithm, the system employs various other advanced image processing techniques, such as morphological operations and Hough transforms, to further refine the lane boundaries and eliminate any erroneous detections or noise. This results in an accurate and clear visual representation of the lane markings and their positions in relation to the vehicle. This is a highly effective solution for real-time lane detection in a wide range of driving scenarios, and its unparalleled robustness and accuracy make it an essential tool for enhancing road safety and improving driver assistance systems.</a:t>
            </a:r>
            <a:endParaRPr dirty="0">
              <a:latin typeface="Times New Roman" panose="02020603050405020304" pitchFamily="18" charset="0"/>
              <a:cs typeface="Times New Roman" panose="02020603050405020304" pitchFamily="18" charset="0"/>
            </a:endParaRPr>
          </a:p>
        </p:txBody>
      </p:sp>
      <p:pic>
        <p:nvPicPr>
          <p:cNvPr id="1026" name="Picture 2" descr="Vehicle &amp; Lane Detection — Thomas Tracey">
            <a:extLst>
              <a:ext uri="{FF2B5EF4-FFF2-40B4-BE49-F238E27FC236}">
                <a16:creationId xmlns:a16="http://schemas.microsoft.com/office/drawing/2014/main" id="{8CFBF3FB-E3FC-E6FE-0475-89CED7C45A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9988" y="620946"/>
            <a:ext cx="3594074" cy="3592587"/>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134;p25">
            <a:extLst>
              <a:ext uri="{FF2B5EF4-FFF2-40B4-BE49-F238E27FC236}">
                <a16:creationId xmlns:a16="http://schemas.microsoft.com/office/drawing/2014/main" id="{FE9A5EA2-F9EB-EAF1-94D1-E7A9D4F1B284}"/>
              </a:ext>
            </a:extLst>
          </p:cNvPr>
          <p:cNvSpPr/>
          <p:nvPr/>
        </p:nvSpPr>
        <p:spPr>
          <a:xfrm rot="-5400000" flipH="1">
            <a:off x="82950" y="-82950"/>
            <a:ext cx="548400" cy="714300"/>
          </a:xfrm>
          <a:prstGeom prst="rect">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 name="Google Shape;135;p25">
            <a:extLst>
              <a:ext uri="{FF2B5EF4-FFF2-40B4-BE49-F238E27FC236}">
                <a16:creationId xmlns:a16="http://schemas.microsoft.com/office/drawing/2014/main" id="{25D9BCD3-8D26-D0FA-EF68-6B3599216247}"/>
              </a:ext>
            </a:extLst>
          </p:cNvPr>
          <p:cNvSpPr/>
          <p:nvPr/>
        </p:nvSpPr>
        <p:spPr>
          <a:xfrm rot="-5400000" flipH="1">
            <a:off x="7486652" y="3486152"/>
            <a:ext cx="714297" cy="2600400"/>
          </a:xfrm>
          <a:prstGeom prst="rect">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8" name="Google Shape;338;p38"/>
          <p:cNvSpPr/>
          <p:nvPr/>
        </p:nvSpPr>
        <p:spPr>
          <a:xfrm>
            <a:off x="0" y="2183783"/>
            <a:ext cx="9144000" cy="77593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0" y="1999119"/>
            <a:ext cx="9144000" cy="114526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38"/>
          <p:cNvSpPr txBox="1">
            <a:spLocks noGrp="1"/>
          </p:cNvSpPr>
          <p:nvPr>
            <p:ph type="ctrTitle"/>
          </p:nvPr>
        </p:nvSpPr>
        <p:spPr>
          <a:xfrm>
            <a:off x="2355112" y="2266395"/>
            <a:ext cx="4433776"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chemeClr val="lt1"/>
                </a:solidFill>
                <a:latin typeface="Livvic" pitchFamily="2" charset="0"/>
                <a:ea typeface="Catamaran Light"/>
                <a:cs typeface="Times New Roman" panose="02020603050405020304" pitchFamily="18" charset="0"/>
                <a:sym typeface="Catamaran Light"/>
              </a:rPr>
              <a:t>LITERATURE SURVEY </a:t>
            </a:r>
            <a:endParaRPr sz="2800" dirty="0">
              <a:solidFill>
                <a:schemeClr val="lt1"/>
              </a:solidFill>
              <a:latin typeface="Livvic" pitchFamily="2" charset="0"/>
              <a:ea typeface="Catamaran Light"/>
              <a:cs typeface="Times New Roman" panose="02020603050405020304" pitchFamily="18" charset="0"/>
              <a:sym typeface="Catamaran Light"/>
            </a:endParaRPr>
          </a:p>
        </p:txBody>
      </p:sp>
      <p:sp>
        <p:nvSpPr>
          <p:cNvPr id="15" name="Google Shape;4188;p58">
            <a:extLst>
              <a:ext uri="{FF2B5EF4-FFF2-40B4-BE49-F238E27FC236}">
                <a16:creationId xmlns:a16="http://schemas.microsoft.com/office/drawing/2014/main" id="{9D83CE87-16C3-4C3C-403B-3AD39FCFE41C}"/>
              </a:ext>
            </a:extLst>
          </p:cNvPr>
          <p:cNvSpPr/>
          <p:nvPr/>
        </p:nvSpPr>
        <p:spPr>
          <a:xfrm>
            <a:off x="3917107" y="1148316"/>
            <a:ext cx="1309786" cy="723029"/>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accent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5A3B073C-331D-987A-C0FE-FBFD1872ABA6}"/>
              </a:ext>
            </a:extLst>
          </p:cNvPr>
          <p:cNvGraphicFramePr>
            <a:graphicFrameLocks noGrp="1"/>
          </p:cNvGraphicFramePr>
          <p:nvPr>
            <p:extLst>
              <p:ext uri="{D42A27DB-BD31-4B8C-83A1-F6EECF244321}">
                <p14:modId xmlns:p14="http://schemas.microsoft.com/office/powerpoint/2010/main" val="4223930169"/>
              </p:ext>
            </p:extLst>
          </p:nvPr>
        </p:nvGraphicFramePr>
        <p:xfrm>
          <a:off x="7088" y="0"/>
          <a:ext cx="9136912" cy="5143500"/>
        </p:xfrm>
        <a:graphic>
          <a:graphicData uri="http://schemas.openxmlformats.org/drawingml/2006/table">
            <a:tbl>
              <a:tblPr firstRow="1" bandRow="1">
                <a:tableStyleId>{93296810-A885-4BE3-A3E7-6D5BEEA58F35}</a:tableStyleId>
              </a:tblPr>
              <a:tblGrid>
                <a:gridCol w="521821">
                  <a:extLst>
                    <a:ext uri="{9D8B030D-6E8A-4147-A177-3AD203B41FA5}">
                      <a16:colId xmlns:a16="http://schemas.microsoft.com/office/drawing/2014/main" val="917787841"/>
                    </a:ext>
                  </a:extLst>
                </a:gridCol>
                <a:gridCol w="1013545">
                  <a:extLst>
                    <a:ext uri="{9D8B030D-6E8A-4147-A177-3AD203B41FA5}">
                      <a16:colId xmlns:a16="http://schemas.microsoft.com/office/drawing/2014/main" val="3950476227"/>
                    </a:ext>
                  </a:extLst>
                </a:gridCol>
                <a:gridCol w="1515464">
                  <a:extLst>
                    <a:ext uri="{9D8B030D-6E8A-4147-A177-3AD203B41FA5}">
                      <a16:colId xmlns:a16="http://schemas.microsoft.com/office/drawing/2014/main" val="2647034976"/>
                    </a:ext>
                  </a:extLst>
                </a:gridCol>
                <a:gridCol w="1977810">
                  <a:extLst>
                    <a:ext uri="{9D8B030D-6E8A-4147-A177-3AD203B41FA5}">
                      <a16:colId xmlns:a16="http://schemas.microsoft.com/office/drawing/2014/main" val="3409541626"/>
                    </a:ext>
                  </a:extLst>
                </a:gridCol>
                <a:gridCol w="2074131">
                  <a:extLst>
                    <a:ext uri="{9D8B030D-6E8A-4147-A177-3AD203B41FA5}">
                      <a16:colId xmlns:a16="http://schemas.microsoft.com/office/drawing/2014/main" val="4195379457"/>
                    </a:ext>
                  </a:extLst>
                </a:gridCol>
                <a:gridCol w="2034141">
                  <a:extLst>
                    <a:ext uri="{9D8B030D-6E8A-4147-A177-3AD203B41FA5}">
                      <a16:colId xmlns:a16="http://schemas.microsoft.com/office/drawing/2014/main" val="253097863"/>
                    </a:ext>
                  </a:extLst>
                </a:gridCol>
              </a:tblGrid>
              <a:tr h="630775">
                <a:tc>
                  <a:txBody>
                    <a:bodyPr/>
                    <a:lstStyle/>
                    <a:p>
                      <a:pPr algn="ctr">
                        <a:lnSpc>
                          <a:spcPct val="150000"/>
                        </a:lnSpc>
                      </a:pPr>
                      <a:r>
                        <a:rPr lang="en-US" sz="1200" dirty="0" err="1">
                          <a:latin typeface="Times New Roman" panose="02020603050405020304" pitchFamily="18" charset="0"/>
                          <a:cs typeface="Times New Roman" panose="02020603050405020304" pitchFamily="18" charset="0"/>
                        </a:rPr>
                        <a:t>S.No</a:t>
                      </a:r>
                      <a:endParaRPr lang="en-US" sz="12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lnSpc>
                          <a:spcPct val="150000"/>
                        </a:lnSpc>
                      </a:pPr>
                      <a:r>
                        <a:rPr lang="en-US" sz="1200" dirty="0">
                          <a:latin typeface="Times New Roman" panose="02020603050405020304" pitchFamily="18" charset="0"/>
                          <a:cs typeface="Times New Roman" panose="02020603050405020304" pitchFamily="18" charset="0"/>
                        </a:rPr>
                        <a:t>Title</a:t>
                      </a:r>
                      <a:endParaRPr lang="en-US" sz="12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lnSpc>
                          <a:spcPct val="150000"/>
                        </a:lnSpc>
                      </a:pPr>
                      <a:r>
                        <a:rPr lang="en-US" sz="1200" dirty="0">
                          <a:latin typeface="Times New Roman" panose="02020603050405020304" pitchFamily="18" charset="0"/>
                          <a:cs typeface="Times New Roman" panose="02020603050405020304" pitchFamily="18" charset="0"/>
                        </a:rPr>
                        <a:t>Author Name and Year of Publication</a:t>
                      </a:r>
                      <a:endParaRPr lang="en-US" sz="12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lnSpc>
                          <a:spcPct val="150000"/>
                        </a:lnSpc>
                      </a:pPr>
                      <a:r>
                        <a:rPr lang="en-US" sz="1200" dirty="0">
                          <a:latin typeface="Times New Roman" panose="02020603050405020304" pitchFamily="18" charset="0"/>
                          <a:cs typeface="Times New Roman" panose="02020603050405020304" pitchFamily="18" charset="0"/>
                        </a:rPr>
                        <a:t>Methodology</a:t>
                      </a:r>
                      <a:endParaRPr lang="en-US" sz="12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lnSpc>
                          <a:spcPct val="150000"/>
                        </a:lnSpc>
                      </a:pPr>
                      <a:r>
                        <a:rPr lang="en-US" sz="1200" dirty="0">
                          <a:latin typeface="Times New Roman" panose="02020603050405020304" pitchFamily="18" charset="0"/>
                          <a:cs typeface="Times New Roman" panose="02020603050405020304" pitchFamily="18" charset="0"/>
                        </a:rPr>
                        <a:t>Inference</a:t>
                      </a:r>
                      <a:endParaRPr lang="en-US" sz="12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lnSpc>
                          <a:spcPct val="150000"/>
                        </a:lnSpc>
                      </a:pPr>
                      <a:r>
                        <a:rPr lang="en-US" sz="1200" dirty="0">
                          <a:latin typeface="Times New Roman" panose="02020603050405020304" pitchFamily="18" charset="0"/>
                          <a:cs typeface="Times New Roman" panose="02020603050405020304" pitchFamily="18" charset="0"/>
                        </a:rPr>
                        <a:t>Drawbacks</a:t>
                      </a:r>
                      <a:endParaRPr lang="en-US" sz="1200" b="1"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84709730"/>
                  </a:ext>
                </a:extLst>
              </a:tr>
              <a:tr h="2154179">
                <a:tc>
                  <a:txBody>
                    <a:bodyPr/>
                    <a:lstStyle/>
                    <a:p>
                      <a:pPr algn="l">
                        <a:lnSpc>
                          <a:spcPct val="150000"/>
                        </a:lnSpc>
                      </a:pPr>
                      <a:r>
                        <a:rPr lang="en-US" sz="1100" b="0" dirty="0">
                          <a:latin typeface="Times New Roman" panose="02020603050405020304" pitchFamily="18" charset="0"/>
                          <a:cs typeface="Times New Roman" panose="02020603050405020304" pitchFamily="18" charset="0"/>
                        </a:rPr>
                        <a:t>1.</a:t>
                      </a:r>
                    </a:p>
                    <a:p>
                      <a:pPr algn="l">
                        <a:lnSpc>
                          <a:spcPct val="150000"/>
                        </a:lnSpc>
                      </a:pPr>
                      <a:endParaRPr lang="en-US" sz="1100"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100" b="0" kern="1200" dirty="0">
                          <a:solidFill>
                            <a:schemeClr val="dk1"/>
                          </a:solidFill>
                          <a:effectLst/>
                          <a:latin typeface="Times New Roman" panose="02020603050405020304" pitchFamily="18" charset="0"/>
                          <a:cs typeface="Times New Roman" panose="02020603050405020304" pitchFamily="18" charset="0"/>
                        </a:rPr>
                        <a:t>Analysis of lane detection techniques using </a:t>
                      </a:r>
                      <a:r>
                        <a:rPr lang="en-US" sz="1100" b="0" kern="1200" dirty="0" err="1">
                          <a:solidFill>
                            <a:schemeClr val="dk1"/>
                          </a:solidFill>
                          <a:effectLst/>
                          <a:latin typeface="Times New Roman" panose="02020603050405020304" pitchFamily="18" charset="0"/>
                          <a:cs typeface="Times New Roman" panose="02020603050405020304" pitchFamily="18" charset="0"/>
                        </a:rPr>
                        <a:t>openCV</a:t>
                      </a:r>
                      <a:endParaRPr lang="en-US" sz="1100" b="0" kern="1200" dirty="0">
                        <a:solidFill>
                          <a:schemeClr val="dk1"/>
                        </a:solidFill>
                        <a:effectLst/>
                        <a:latin typeface="Times New Roman" panose="02020603050405020304" pitchFamily="18" charset="0"/>
                        <a:cs typeface="Times New Roman" panose="02020603050405020304" pitchFamily="18" charset="0"/>
                      </a:endParaRPr>
                    </a:p>
                    <a:p>
                      <a:pPr algn="l">
                        <a:lnSpc>
                          <a:spcPct val="150000"/>
                        </a:lnSpc>
                      </a:pPr>
                      <a:endParaRPr lang="en-US" sz="1100" b="0" i="0" kern="1200" dirty="0">
                        <a:solidFill>
                          <a:schemeClr val="tx1"/>
                        </a:solidFill>
                        <a:effectLst/>
                        <a:latin typeface="Times New Roman" panose="02020603050405020304" pitchFamily="18" charset="0"/>
                        <a:ea typeface="Cambria" panose="02040503050406030204" pitchFamily="18" charset="0"/>
                        <a:cs typeface="Times New Roman" panose="02020603050405020304" pitchFamily="18" charset="0"/>
                      </a:endParaRPr>
                    </a:p>
                  </a:txBody>
                  <a:tcPr/>
                </a:tc>
                <a:tc>
                  <a:txBody>
                    <a:bodyPr/>
                    <a:lstStyle/>
                    <a:p>
                      <a:pPr lvl="0" algn="l">
                        <a:lnSpc>
                          <a:spcPct val="150000"/>
                        </a:lnSpc>
                        <a:buNone/>
                      </a:pPr>
                      <a:r>
                        <a:rPr lang="en-US" sz="1100" b="0" u="none" strike="noStrike" noProof="0" dirty="0">
                          <a:solidFill>
                            <a:schemeClr val="tx1"/>
                          </a:solidFill>
                          <a:latin typeface="Times New Roman" panose="02020603050405020304" pitchFamily="18" charset="0"/>
                          <a:cs typeface="Times New Roman" panose="02020603050405020304" pitchFamily="18" charset="0"/>
                        </a:rPr>
                        <a:t>Sunil Kumar Vishwakarma; Akash; Divakar Singh Yadav(IEEE 2015)</a:t>
                      </a:r>
                      <a:endParaRPr lang="en-US" sz="1100" b="0" i="0" u="none" strike="noStrike" noProof="0"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a:txBody>
                  <a:tcPr/>
                </a:tc>
                <a:tc>
                  <a:txBody>
                    <a:bodyPr/>
                    <a:lstStyle/>
                    <a:p>
                      <a:pPr marL="0" lvl="0" indent="0" algn="l">
                        <a:lnSpc>
                          <a:spcPct val="150000"/>
                        </a:lnSpc>
                        <a:buFont typeface="Arial"/>
                        <a:buNone/>
                      </a:pPr>
                      <a:r>
                        <a:rPr lang="en-US" sz="1100" b="0" kern="1200" dirty="0">
                          <a:solidFill>
                            <a:schemeClr val="dk1"/>
                          </a:solidFill>
                          <a:effectLst/>
                          <a:latin typeface="Times New Roman" panose="02020603050405020304" pitchFamily="18" charset="0"/>
                          <a:cs typeface="Times New Roman" panose="02020603050405020304" pitchFamily="18" charset="0"/>
                        </a:rPr>
                        <a:t>Camera mounted in front of the vehicle. On the basis of the Receiver Operating Characteristic (ROC) curve and Detection Error Tradeoff (DET) curve performance of these lanes, detection techniques have been measured. </a:t>
                      </a:r>
                      <a:endParaRPr lang="en-IN" sz="1100" b="0" i="0" dirty="0">
                        <a:solidFill>
                          <a:schemeClr val="tx1"/>
                        </a:solidFill>
                        <a:effectLst/>
                        <a:latin typeface="Times New Roman" panose="02020603050405020304" pitchFamily="18" charset="0"/>
                        <a:cs typeface="Times New Roman" panose="02020603050405020304" pitchFamily="18" charset="0"/>
                      </a:endParaRPr>
                    </a:p>
                  </a:txBody>
                  <a:tcPr/>
                </a:tc>
                <a:tc>
                  <a:txBody>
                    <a:bodyPr/>
                    <a:lstStyle/>
                    <a:p>
                      <a:pPr marL="0" lvl="0" indent="0" algn="l">
                        <a:lnSpc>
                          <a:spcPct val="150000"/>
                        </a:lnSpc>
                        <a:buFont typeface="Arial" panose="020B0604020202020204" pitchFamily="34" charset="0"/>
                        <a:buNone/>
                      </a:pPr>
                      <a:r>
                        <a:rPr lang="en-US" sz="1100" b="0" kern="1200" dirty="0">
                          <a:solidFill>
                            <a:schemeClr val="dk1"/>
                          </a:solidFill>
                          <a:effectLst/>
                          <a:latin typeface="Times New Roman" panose="02020603050405020304" pitchFamily="18" charset="0"/>
                          <a:cs typeface="Times New Roman" panose="02020603050405020304" pitchFamily="18" charset="0"/>
                        </a:rPr>
                        <a:t>After analyzing the performances of both the methods it is verified that method 1 (green curve) based on Canny edge detection is better than Sobel operator-based lane detection method 2 (blue curve) as it covers a greater area.</a:t>
                      </a:r>
                      <a:endParaRPr lang="en-IN" sz="1100" b="0" i="0" dirty="0">
                        <a:solidFill>
                          <a:schemeClr val="tx1"/>
                        </a:solidFill>
                        <a:effectLst/>
                        <a:latin typeface="Times New Roman" panose="02020603050405020304" pitchFamily="18" charset="0"/>
                        <a:cs typeface="Times New Roman" panose="02020603050405020304" pitchFamily="18" charset="0"/>
                      </a:endParaRPr>
                    </a:p>
                  </a:txBody>
                  <a:tcPr/>
                </a:tc>
                <a:tc>
                  <a:txBody>
                    <a:bodyPr/>
                    <a:lstStyle/>
                    <a:p>
                      <a:pPr marL="0" lvl="0" indent="0" algn="l">
                        <a:lnSpc>
                          <a:spcPct val="150000"/>
                        </a:lnSpc>
                        <a:buFont typeface="Arial"/>
                        <a:buNone/>
                      </a:pPr>
                      <a:r>
                        <a:rPr lang="en-US" sz="1100" b="0" dirty="0">
                          <a:solidFill>
                            <a:schemeClr val="tx1"/>
                          </a:solidFill>
                          <a:latin typeface="Times New Roman" panose="02020603050405020304" pitchFamily="18" charset="0"/>
                          <a:cs typeface="Times New Roman" panose="02020603050405020304" pitchFamily="18" charset="0"/>
                        </a:rPr>
                        <a:t>Cannot be applied on unstructured roads. Or roads without markings.</a:t>
                      </a:r>
                    </a:p>
                  </a:txBody>
                  <a:tcPr/>
                </a:tc>
                <a:extLst>
                  <a:ext uri="{0D108BD9-81ED-4DB2-BD59-A6C34878D82A}">
                    <a16:rowId xmlns:a16="http://schemas.microsoft.com/office/drawing/2014/main" val="1182244776"/>
                  </a:ext>
                </a:extLst>
              </a:tr>
              <a:tr h="2358546">
                <a:tc>
                  <a:txBody>
                    <a:bodyPr/>
                    <a:lstStyle/>
                    <a:p>
                      <a:pPr algn="ctr">
                        <a:lnSpc>
                          <a:spcPct val="150000"/>
                        </a:lnSpc>
                      </a:pPr>
                      <a:r>
                        <a:rPr lang="en-US" sz="1100" b="0" dirty="0">
                          <a:latin typeface="Times New Roman" panose="02020603050405020304" pitchFamily="18" charset="0"/>
                          <a:cs typeface="Times New Roman" panose="02020603050405020304" pitchFamily="18" charset="0"/>
                        </a:rPr>
                        <a:t>2.</a:t>
                      </a:r>
                    </a:p>
                  </a:txBody>
                  <a:tcPr/>
                </a:tc>
                <a:tc>
                  <a:txBody>
                    <a:bodyPr/>
                    <a:lstStyle/>
                    <a:p>
                      <a:pPr algn="ctr">
                        <a:lnSpc>
                          <a:spcPct val="150000"/>
                        </a:lnSpc>
                      </a:pPr>
                      <a:r>
                        <a:rPr lang="en-US" sz="1100" b="0" i="0" kern="1200" dirty="0">
                          <a:solidFill>
                            <a:schemeClr val="tx1"/>
                          </a:solidFill>
                          <a:effectLst/>
                          <a:latin typeface="Times New Roman" panose="02020603050405020304" pitchFamily="18" charset="0"/>
                          <a:ea typeface="Cambria" panose="02040503050406030204" pitchFamily="18" charset="0"/>
                          <a:cs typeface="Times New Roman" panose="02020603050405020304" pitchFamily="18" charset="0"/>
                        </a:rPr>
                        <a:t>Real-time lane detection for autonomous vehicles</a:t>
                      </a:r>
                    </a:p>
                    <a:p>
                      <a:pPr algn="ctr">
                        <a:lnSpc>
                          <a:spcPct val="150000"/>
                        </a:lnSpc>
                      </a:pPr>
                      <a:endParaRPr lang="en-US" sz="1100" b="0" i="0" kern="1200" dirty="0">
                        <a:solidFill>
                          <a:schemeClr val="tx1"/>
                        </a:solidFill>
                        <a:effectLst/>
                        <a:latin typeface="Times New Roman" panose="02020603050405020304" pitchFamily="18" charset="0"/>
                        <a:ea typeface="Cambria" panose="02040503050406030204" pitchFamily="18" charset="0"/>
                        <a:cs typeface="Times New Roman" panose="02020603050405020304" pitchFamily="18" charset="0"/>
                      </a:endParaRPr>
                    </a:p>
                  </a:txBody>
                  <a:tcPr/>
                </a:tc>
                <a:tc>
                  <a:txBody>
                    <a:bodyPr/>
                    <a:lstStyle/>
                    <a:p>
                      <a:pPr lvl="0" algn="ctr">
                        <a:lnSpc>
                          <a:spcPct val="150000"/>
                        </a:lnSpc>
                        <a:buNone/>
                      </a:pPr>
                      <a:r>
                        <a:rPr lang="en-US" sz="1100" b="0" i="0" u="none" strike="noStrike" noProof="0" dirty="0" err="1">
                          <a:solidFill>
                            <a:schemeClr val="tx1"/>
                          </a:solidFill>
                          <a:latin typeface="Times New Roman" panose="02020603050405020304" pitchFamily="18" charset="0"/>
                          <a:ea typeface="Cambria" panose="02040503050406030204" pitchFamily="18" charset="0"/>
                          <a:cs typeface="Times New Roman" panose="02020603050405020304" pitchFamily="18" charset="0"/>
                        </a:rPr>
                        <a:t>Huimin</a:t>
                      </a:r>
                      <a:r>
                        <a:rPr lang="en-US" sz="1100" b="0" i="0" u="none" strike="noStrike" noProof="0"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 Tan et al</a:t>
                      </a:r>
                    </a:p>
                    <a:p>
                      <a:pPr lvl="0" algn="ctr">
                        <a:lnSpc>
                          <a:spcPct val="150000"/>
                        </a:lnSpc>
                        <a:buNone/>
                      </a:pPr>
                      <a:r>
                        <a:rPr lang="en-US" sz="1100" b="0" i="0" u="none" strike="noStrike" noProof="0"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2017</a:t>
                      </a:r>
                    </a:p>
                    <a:p>
                      <a:pPr lvl="0" algn="ctr">
                        <a:lnSpc>
                          <a:spcPct val="150000"/>
                        </a:lnSpc>
                        <a:buNone/>
                      </a:pPr>
                      <a:endParaRPr lang="en-US" sz="1100" b="0" i="0" u="none" strike="noStrike" noProof="0"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a:txBody>
                  <a:tcPr/>
                </a:tc>
                <a:tc>
                  <a:txBody>
                    <a:bodyPr/>
                    <a:lstStyle/>
                    <a:p>
                      <a:pPr marL="0" lvl="0" indent="0" algn="ctr">
                        <a:lnSpc>
                          <a:spcPct val="150000"/>
                        </a:lnSpc>
                        <a:buFont typeface="Arial"/>
                        <a:buNone/>
                      </a:pPr>
                      <a:r>
                        <a:rPr lang="en-US" sz="1100" b="0" i="0" dirty="0">
                          <a:solidFill>
                            <a:schemeClr val="tx1"/>
                          </a:solidFill>
                          <a:effectLst/>
                          <a:latin typeface="Times New Roman" panose="02020603050405020304" pitchFamily="18" charset="0"/>
                          <a:cs typeface="Times New Roman" panose="02020603050405020304" pitchFamily="18" charset="0"/>
                        </a:rPr>
                        <a:t>This paper proposes a real-time lane detection method based on computer vision techniques. They use color segmentation, edge detection, and Hough transform to detect lane markings in a video stream.</a:t>
                      </a:r>
                    </a:p>
                    <a:p>
                      <a:pPr marL="0" lvl="0" indent="0" algn="ctr">
                        <a:lnSpc>
                          <a:spcPct val="150000"/>
                        </a:lnSpc>
                        <a:buFont typeface="Arial"/>
                        <a:buNone/>
                      </a:pPr>
                      <a:endParaRPr lang="en-IN" sz="1100" b="0" i="0" dirty="0">
                        <a:solidFill>
                          <a:schemeClr val="tx1"/>
                        </a:solidFill>
                        <a:effectLst/>
                        <a:latin typeface="Times New Roman" panose="02020603050405020304" pitchFamily="18" charset="0"/>
                        <a:cs typeface="Times New Roman" panose="02020603050405020304" pitchFamily="18" charset="0"/>
                      </a:endParaRPr>
                    </a:p>
                  </a:txBody>
                  <a:tcPr/>
                </a:tc>
                <a:tc>
                  <a:txBody>
                    <a:bodyPr/>
                    <a:lstStyle/>
                    <a:p>
                      <a:pPr marL="0" lvl="0" indent="0" algn="ctr">
                        <a:lnSpc>
                          <a:spcPct val="150000"/>
                        </a:lnSpc>
                        <a:buFont typeface="Arial" panose="020B0604020202020204" pitchFamily="34" charset="0"/>
                        <a:buNone/>
                      </a:pPr>
                      <a:r>
                        <a:rPr lang="en-US" sz="1100" b="0" i="0" dirty="0">
                          <a:solidFill>
                            <a:schemeClr val="tx1"/>
                          </a:solidFill>
                          <a:effectLst/>
                          <a:latin typeface="Times New Roman" panose="02020603050405020304" pitchFamily="18" charset="0"/>
                          <a:cs typeface="Times New Roman" panose="02020603050405020304" pitchFamily="18" charset="0"/>
                        </a:rPr>
                        <a:t>Overall, the paper provides a good overview of the state-of-the-art techniques for lane detection in autonomous vehicles, and the proposed method can be used as a starting point for developing more advanced lane detection systems</a:t>
                      </a:r>
                    </a:p>
                    <a:p>
                      <a:pPr marL="0" lvl="0" indent="0" algn="ctr">
                        <a:lnSpc>
                          <a:spcPct val="150000"/>
                        </a:lnSpc>
                        <a:buFont typeface="Arial" panose="020B0604020202020204" pitchFamily="34" charset="0"/>
                        <a:buNone/>
                      </a:pPr>
                      <a:endParaRPr lang="en-IN" sz="1100" b="0" i="0" dirty="0">
                        <a:solidFill>
                          <a:schemeClr val="tx1"/>
                        </a:solidFill>
                        <a:effectLst/>
                        <a:latin typeface="Times New Roman" panose="02020603050405020304" pitchFamily="18" charset="0"/>
                        <a:cs typeface="Times New Roman" panose="02020603050405020304" pitchFamily="18" charset="0"/>
                      </a:endParaRPr>
                    </a:p>
                  </a:txBody>
                  <a:tcPr/>
                </a:tc>
                <a:tc>
                  <a:txBody>
                    <a:bodyPr/>
                    <a:lstStyle/>
                    <a:p>
                      <a:pPr marL="0" lvl="0" indent="0" algn="ctr">
                        <a:lnSpc>
                          <a:spcPct val="150000"/>
                        </a:lnSpc>
                        <a:buFont typeface="Arial"/>
                        <a:buNone/>
                      </a:pPr>
                      <a:r>
                        <a:rPr lang="en-US" sz="1100" b="0" dirty="0">
                          <a:solidFill>
                            <a:schemeClr val="tx1"/>
                          </a:solidFill>
                          <a:latin typeface="Times New Roman" panose="02020603050405020304" pitchFamily="18" charset="0"/>
                          <a:cs typeface="Times New Roman" panose="02020603050405020304" pitchFamily="18" charset="0"/>
                        </a:rPr>
                        <a:t>Limited applicability to different road </a:t>
                      </a:r>
                      <a:r>
                        <a:rPr lang="en-US" sz="1100" b="0" dirty="0" err="1">
                          <a:solidFill>
                            <a:schemeClr val="tx1"/>
                          </a:solidFill>
                          <a:latin typeface="Times New Roman" panose="02020603050405020304" pitchFamily="18" charset="0"/>
                          <a:cs typeface="Times New Roman" panose="02020603050405020304" pitchFamily="18" charset="0"/>
                        </a:rPr>
                        <a:t>types,Sensitivity</a:t>
                      </a:r>
                      <a:r>
                        <a:rPr lang="en-US" sz="1100" b="0" dirty="0">
                          <a:solidFill>
                            <a:schemeClr val="tx1"/>
                          </a:solidFill>
                          <a:latin typeface="Times New Roman" panose="02020603050405020304" pitchFamily="18" charset="0"/>
                          <a:cs typeface="Times New Roman" panose="02020603050405020304" pitchFamily="18" charset="0"/>
                        </a:rPr>
                        <a:t> to lighting and weather </a:t>
                      </a:r>
                      <a:r>
                        <a:rPr lang="en-US" sz="1100" b="0" dirty="0" err="1">
                          <a:solidFill>
                            <a:schemeClr val="tx1"/>
                          </a:solidFill>
                          <a:latin typeface="Times New Roman" panose="02020603050405020304" pitchFamily="18" charset="0"/>
                          <a:cs typeface="Times New Roman" panose="02020603050405020304" pitchFamily="18" charset="0"/>
                        </a:rPr>
                        <a:t>conditions,Dependence</a:t>
                      </a:r>
                      <a:r>
                        <a:rPr lang="en-US" sz="1100" b="0" dirty="0">
                          <a:solidFill>
                            <a:schemeClr val="tx1"/>
                          </a:solidFill>
                          <a:latin typeface="Times New Roman" panose="02020603050405020304" pitchFamily="18" charset="0"/>
                          <a:cs typeface="Times New Roman" panose="02020603050405020304" pitchFamily="18" charset="0"/>
                        </a:rPr>
                        <a:t> on camera </a:t>
                      </a:r>
                      <a:r>
                        <a:rPr lang="en-US" sz="1100" b="0" dirty="0" err="1">
                          <a:solidFill>
                            <a:schemeClr val="tx1"/>
                          </a:solidFill>
                          <a:latin typeface="Times New Roman" panose="02020603050405020304" pitchFamily="18" charset="0"/>
                          <a:cs typeface="Times New Roman" panose="02020603050405020304" pitchFamily="18" charset="0"/>
                        </a:rPr>
                        <a:t>calibration,Limited</a:t>
                      </a:r>
                      <a:r>
                        <a:rPr lang="en-US" sz="1100" b="0" dirty="0">
                          <a:solidFill>
                            <a:schemeClr val="tx1"/>
                          </a:solidFill>
                          <a:latin typeface="Times New Roman" panose="02020603050405020304" pitchFamily="18" charset="0"/>
                          <a:cs typeface="Times New Roman" panose="02020603050405020304" pitchFamily="18" charset="0"/>
                        </a:rPr>
                        <a:t> validation on large-scale datasets</a:t>
                      </a:r>
                    </a:p>
                    <a:p>
                      <a:pPr marL="0" lvl="0" indent="0" algn="ctr">
                        <a:lnSpc>
                          <a:spcPct val="150000"/>
                        </a:lnSpc>
                        <a:buFont typeface="Arial"/>
                        <a:buNone/>
                      </a:pPr>
                      <a:endParaRPr lang="en-US" sz="11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41394491"/>
                  </a:ext>
                </a:extLst>
              </a:tr>
            </a:tbl>
          </a:graphicData>
        </a:graphic>
      </p:graphicFrame>
    </p:spTree>
    <p:extLst>
      <p:ext uri="{BB962C8B-B14F-4D97-AF65-F5344CB8AC3E}">
        <p14:creationId xmlns:p14="http://schemas.microsoft.com/office/powerpoint/2010/main" val="1774056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5AC4B97-AC82-44F6-7953-4062BAB5A8B0}"/>
              </a:ext>
            </a:extLst>
          </p:cNvPr>
          <p:cNvGraphicFramePr>
            <a:graphicFrameLocks noGrp="1"/>
          </p:cNvGraphicFramePr>
          <p:nvPr>
            <p:extLst>
              <p:ext uri="{D42A27DB-BD31-4B8C-83A1-F6EECF244321}">
                <p14:modId xmlns:p14="http://schemas.microsoft.com/office/powerpoint/2010/main" val="2344686024"/>
              </p:ext>
            </p:extLst>
          </p:nvPr>
        </p:nvGraphicFramePr>
        <p:xfrm>
          <a:off x="0" y="15240"/>
          <a:ext cx="9144000" cy="5128260"/>
        </p:xfrm>
        <a:graphic>
          <a:graphicData uri="http://schemas.openxmlformats.org/drawingml/2006/table">
            <a:tbl>
              <a:tblPr firstRow="1" bandRow="1">
                <a:tableStyleId>{93296810-A885-4BE3-A3E7-6D5BEEA58F35}</a:tableStyleId>
              </a:tblPr>
              <a:tblGrid>
                <a:gridCol w="350520">
                  <a:extLst>
                    <a:ext uri="{9D8B030D-6E8A-4147-A177-3AD203B41FA5}">
                      <a16:colId xmlns:a16="http://schemas.microsoft.com/office/drawing/2014/main" val="871346494"/>
                    </a:ext>
                  </a:extLst>
                </a:gridCol>
                <a:gridCol w="1257300">
                  <a:extLst>
                    <a:ext uri="{9D8B030D-6E8A-4147-A177-3AD203B41FA5}">
                      <a16:colId xmlns:a16="http://schemas.microsoft.com/office/drawing/2014/main" val="1832763977"/>
                    </a:ext>
                  </a:extLst>
                </a:gridCol>
                <a:gridCol w="1059180">
                  <a:extLst>
                    <a:ext uri="{9D8B030D-6E8A-4147-A177-3AD203B41FA5}">
                      <a16:colId xmlns:a16="http://schemas.microsoft.com/office/drawing/2014/main" val="609488904"/>
                    </a:ext>
                  </a:extLst>
                </a:gridCol>
                <a:gridCol w="2034540">
                  <a:extLst>
                    <a:ext uri="{9D8B030D-6E8A-4147-A177-3AD203B41FA5}">
                      <a16:colId xmlns:a16="http://schemas.microsoft.com/office/drawing/2014/main" val="3714342152"/>
                    </a:ext>
                  </a:extLst>
                </a:gridCol>
                <a:gridCol w="2103120">
                  <a:extLst>
                    <a:ext uri="{9D8B030D-6E8A-4147-A177-3AD203B41FA5}">
                      <a16:colId xmlns:a16="http://schemas.microsoft.com/office/drawing/2014/main" val="2812015356"/>
                    </a:ext>
                  </a:extLst>
                </a:gridCol>
                <a:gridCol w="2339340">
                  <a:extLst>
                    <a:ext uri="{9D8B030D-6E8A-4147-A177-3AD203B41FA5}">
                      <a16:colId xmlns:a16="http://schemas.microsoft.com/office/drawing/2014/main" val="1584985240"/>
                    </a:ext>
                  </a:extLst>
                </a:gridCol>
              </a:tblGrid>
              <a:tr h="2564130">
                <a:tc>
                  <a:txBody>
                    <a:bodyPr/>
                    <a:lstStyle/>
                    <a:p>
                      <a:r>
                        <a:rPr lang="en-US" sz="1100" b="0" dirty="0">
                          <a:solidFill>
                            <a:schemeClr val="tx1">
                              <a:lumMod val="50000"/>
                            </a:schemeClr>
                          </a:solidFill>
                          <a:latin typeface="Times New Roman" panose="02020603050405020304" pitchFamily="18" charset="0"/>
                          <a:cs typeface="Times New Roman" panose="02020603050405020304" pitchFamily="18" charset="0"/>
                        </a:rPr>
                        <a:t>3.</a:t>
                      </a:r>
                      <a:endParaRPr lang="en-IN" sz="1100" b="0" dirty="0">
                        <a:solidFill>
                          <a:schemeClr val="tx1">
                            <a:lumMod val="50000"/>
                          </a:schemeClr>
                        </a:solidFill>
                        <a:latin typeface="Times New Roman" panose="02020603050405020304" pitchFamily="18" charset="0"/>
                        <a:cs typeface="Times New Roman" panose="02020603050405020304" pitchFamily="18" charset="0"/>
                      </a:endParaRPr>
                    </a:p>
                  </a:txBody>
                  <a:tcPr>
                    <a:solidFill>
                      <a:schemeClr val="tx2">
                        <a:lumMod val="90000"/>
                      </a:schemeClr>
                    </a:solidFill>
                  </a:tcPr>
                </a:tc>
                <a:tc>
                  <a:txBody>
                    <a:bodyPr/>
                    <a:lstStyle/>
                    <a:p>
                      <a:r>
                        <a:rPr lang="en-US" sz="1100" b="0" dirty="0">
                          <a:solidFill>
                            <a:schemeClr val="tx1">
                              <a:lumMod val="50000"/>
                            </a:schemeClr>
                          </a:solidFill>
                          <a:latin typeface="Times New Roman" panose="02020603050405020304" pitchFamily="18" charset="0"/>
                          <a:cs typeface="Times New Roman" panose="02020603050405020304" pitchFamily="18" charset="0"/>
                        </a:rPr>
                        <a:t>Deep neural networks for lane detection: An empirical comparison</a:t>
                      </a:r>
                    </a:p>
                    <a:p>
                      <a:endParaRPr lang="en-IN" sz="1100" b="0" dirty="0">
                        <a:solidFill>
                          <a:schemeClr val="tx1">
                            <a:lumMod val="50000"/>
                          </a:schemeClr>
                        </a:solidFill>
                        <a:latin typeface="Times New Roman" panose="02020603050405020304" pitchFamily="18" charset="0"/>
                        <a:cs typeface="Times New Roman" panose="02020603050405020304" pitchFamily="18" charset="0"/>
                      </a:endParaRPr>
                    </a:p>
                  </a:txBody>
                  <a:tcPr>
                    <a:solidFill>
                      <a:schemeClr val="tx2">
                        <a:lumMod val="90000"/>
                      </a:schemeClr>
                    </a:solidFill>
                  </a:tcPr>
                </a:tc>
                <a:tc>
                  <a:txBody>
                    <a:bodyPr/>
                    <a:lstStyle/>
                    <a:p>
                      <a:r>
                        <a:rPr lang="it-IT" sz="1100" b="0" dirty="0">
                          <a:solidFill>
                            <a:schemeClr val="tx1">
                              <a:lumMod val="50000"/>
                            </a:schemeClr>
                          </a:solidFill>
                          <a:latin typeface="Times New Roman" panose="02020603050405020304" pitchFamily="18" charset="0"/>
                          <a:cs typeface="Times New Roman" panose="02020603050405020304" pitchFamily="18" charset="0"/>
                        </a:rPr>
                        <a:t>Giuseppe Amato et al  2018</a:t>
                      </a:r>
                    </a:p>
                    <a:p>
                      <a:endParaRPr lang="en-IN" sz="1100" b="0" dirty="0">
                        <a:solidFill>
                          <a:schemeClr val="tx1">
                            <a:lumMod val="50000"/>
                          </a:schemeClr>
                        </a:solidFill>
                        <a:latin typeface="Times New Roman" panose="02020603050405020304" pitchFamily="18" charset="0"/>
                        <a:cs typeface="Times New Roman" panose="02020603050405020304" pitchFamily="18" charset="0"/>
                      </a:endParaRPr>
                    </a:p>
                  </a:txBody>
                  <a:tcPr>
                    <a:solidFill>
                      <a:schemeClr val="tx2">
                        <a:lumMod val="90000"/>
                      </a:schemeClr>
                    </a:solidFill>
                  </a:tcPr>
                </a:tc>
                <a:tc>
                  <a:txBody>
                    <a:bodyPr/>
                    <a:lstStyle/>
                    <a:p>
                      <a:r>
                        <a:rPr lang="en-US" sz="1100" b="0" dirty="0">
                          <a:solidFill>
                            <a:schemeClr val="tx1">
                              <a:lumMod val="50000"/>
                            </a:schemeClr>
                          </a:solidFill>
                          <a:latin typeface="Times New Roman" panose="02020603050405020304" pitchFamily="18" charset="0"/>
                          <a:cs typeface="Times New Roman" panose="02020603050405020304" pitchFamily="18" charset="0"/>
                        </a:rPr>
                        <a:t>This paper compares different deep learning-based approaches to lane detection. They evaluate the performance of several state-of-the-art neural networks on a large dataset of road images.</a:t>
                      </a:r>
                    </a:p>
                    <a:p>
                      <a:endParaRPr lang="en-IN" sz="1100" b="0" dirty="0">
                        <a:solidFill>
                          <a:schemeClr val="tx1">
                            <a:lumMod val="50000"/>
                          </a:schemeClr>
                        </a:solidFill>
                        <a:latin typeface="Times New Roman" panose="02020603050405020304" pitchFamily="18" charset="0"/>
                        <a:cs typeface="Times New Roman" panose="02020603050405020304" pitchFamily="18" charset="0"/>
                      </a:endParaRPr>
                    </a:p>
                  </a:txBody>
                  <a:tcPr>
                    <a:solidFill>
                      <a:schemeClr val="tx2">
                        <a:lumMod val="90000"/>
                      </a:schemeClr>
                    </a:solidFill>
                  </a:tcPr>
                </a:tc>
                <a:tc>
                  <a:txBody>
                    <a:bodyPr/>
                    <a:lstStyle/>
                    <a:p>
                      <a:r>
                        <a:rPr lang="en-US" sz="1100" b="0" dirty="0">
                          <a:solidFill>
                            <a:schemeClr val="tx1">
                              <a:lumMod val="50000"/>
                            </a:schemeClr>
                          </a:solidFill>
                          <a:latin typeface="Times New Roman" panose="02020603050405020304" pitchFamily="18" charset="0"/>
                          <a:cs typeface="Times New Roman" panose="02020603050405020304" pitchFamily="18" charset="0"/>
                        </a:rPr>
                        <a:t>The paper provides a valuable comparison of different deep learning-based approaches to lane detection and highlights the importance of network architecture and training techniques in achieving high accuracy. The findings can be used to guide the design of more effective deep learning-based lane detection systems.</a:t>
                      </a:r>
                    </a:p>
                    <a:p>
                      <a:endParaRPr lang="en-IN" sz="1100" b="0" dirty="0">
                        <a:solidFill>
                          <a:schemeClr val="tx1">
                            <a:lumMod val="50000"/>
                          </a:schemeClr>
                        </a:solidFill>
                        <a:latin typeface="Times New Roman" panose="02020603050405020304" pitchFamily="18" charset="0"/>
                        <a:cs typeface="Times New Roman" panose="02020603050405020304" pitchFamily="18" charset="0"/>
                      </a:endParaRPr>
                    </a:p>
                  </a:txBody>
                  <a:tcPr>
                    <a:solidFill>
                      <a:schemeClr val="tx2">
                        <a:lumMod val="90000"/>
                      </a:schemeClr>
                    </a:solidFill>
                  </a:tcPr>
                </a:tc>
                <a:tc>
                  <a:txBody>
                    <a:bodyPr/>
                    <a:lstStyle/>
                    <a:p>
                      <a:r>
                        <a:rPr lang="en-US" sz="1100" b="0" dirty="0">
                          <a:solidFill>
                            <a:schemeClr val="tx1">
                              <a:lumMod val="50000"/>
                            </a:schemeClr>
                          </a:solidFill>
                          <a:latin typeface="Times New Roman" panose="02020603050405020304" pitchFamily="18" charset="0"/>
                          <a:cs typeface="Times New Roman" panose="02020603050405020304" pitchFamily="18" charset="0"/>
                        </a:rPr>
                        <a:t>One disadvantage of the paper is that it only compares deep learning-based approaches and does not consider traditional computer vision-based methods for lane detection. While deep learning-based methods have shown promising results for lane detection, they can be computationally expensive and require a large amount of training data. Traditional computer vision-based methods, on the other hand, can be more efficient and require less data.</a:t>
                      </a:r>
                    </a:p>
                    <a:p>
                      <a:endParaRPr lang="en-IN" sz="1100" b="0" dirty="0">
                        <a:solidFill>
                          <a:schemeClr val="tx1">
                            <a:lumMod val="50000"/>
                          </a:schemeClr>
                        </a:solidFill>
                        <a:latin typeface="Times New Roman" panose="02020603050405020304" pitchFamily="18" charset="0"/>
                        <a:cs typeface="Times New Roman" panose="02020603050405020304" pitchFamily="18" charset="0"/>
                      </a:endParaRPr>
                    </a:p>
                  </a:txBody>
                  <a:tcPr>
                    <a:solidFill>
                      <a:schemeClr val="tx2">
                        <a:lumMod val="90000"/>
                      </a:schemeClr>
                    </a:solidFill>
                  </a:tcPr>
                </a:tc>
                <a:extLst>
                  <a:ext uri="{0D108BD9-81ED-4DB2-BD59-A6C34878D82A}">
                    <a16:rowId xmlns:a16="http://schemas.microsoft.com/office/drawing/2014/main" val="467910583"/>
                  </a:ext>
                </a:extLst>
              </a:tr>
              <a:tr h="2564130">
                <a:tc>
                  <a:txBody>
                    <a:bodyPr/>
                    <a:lstStyle/>
                    <a:p>
                      <a:r>
                        <a:rPr lang="en-US" sz="1100" b="0" dirty="0">
                          <a:latin typeface="Times New Roman" panose="02020603050405020304" pitchFamily="18" charset="0"/>
                          <a:cs typeface="Times New Roman" panose="02020603050405020304" pitchFamily="18" charset="0"/>
                        </a:rPr>
                        <a:t>4.</a:t>
                      </a:r>
                      <a:endParaRPr lang="en-IN" sz="1100" b="0" dirty="0">
                        <a:latin typeface="Times New Roman" panose="02020603050405020304" pitchFamily="18" charset="0"/>
                        <a:cs typeface="Times New Roman" panose="02020603050405020304" pitchFamily="18" charset="0"/>
                      </a:endParaRPr>
                    </a:p>
                  </a:txBody>
                  <a:tcPr>
                    <a:solidFill>
                      <a:schemeClr val="accent2">
                        <a:lumMod val="10000"/>
                        <a:lumOff val="90000"/>
                      </a:schemeClr>
                    </a:solidFill>
                  </a:tcPr>
                </a:tc>
                <a:tc>
                  <a:txBody>
                    <a:bodyPr/>
                    <a:lstStyle/>
                    <a:p>
                      <a:r>
                        <a:rPr lang="en-US" sz="1100" b="0" dirty="0">
                          <a:latin typeface="Times New Roman" panose="02020603050405020304" pitchFamily="18" charset="0"/>
                          <a:cs typeface="Times New Roman" panose="02020603050405020304" pitchFamily="18" charset="0"/>
                        </a:rPr>
                        <a:t>Lane detection and tracking using B-spline curve fitting</a:t>
                      </a:r>
                    </a:p>
                    <a:p>
                      <a:endParaRPr lang="en-IN" sz="1100" b="0" dirty="0">
                        <a:latin typeface="Times New Roman" panose="02020603050405020304" pitchFamily="18" charset="0"/>
                        <a:cs typeface="Times New Roman" panose="02020603050405020304" pitchFamily="18" charset="0"/>
                      </a:endParaRPr>
                    </a:p>
                  </a:txBody>
                  <a:tcPr>
                    <a:solidFill>
                      <a:schemeClr val="accent2">
                        <a:lumMod val="10000"/>
                        <a:lumOff val="90000"/>
                      </a:schemeClr>
                    </a:solidFill>
                  </a:tcPr>
                </a:tc>
                <a:tc>
                  <a:txBody>
                    <a:bodyPr/>
                    <a:lstStyle/>
                    <a:p>
                      <a:r>
                        <a:rPr lang="da-DK" sz="1100" b="0" dirty="0">
                          <a:latin typeface="Times New Roman" panose="02020603050405020304" pitchFamily="18" charset="0"/>
                          <a:cs typeface="Times New Roman" panose="02020603050405020304" pitchFamily="18" charset="0"/>
                        </a:rPr>
                        <a:t>M. Nasr et al</a:t>
                      </a:r>
                    </a:p>
                    <a:p>
                      <a:r>
                        <a:rPr lang="da-DK" sz="1100" b="0" dirty="0">
                          <a:latin typeface="Times New Roman" panose="02020603050405020304" pitchFamily="18" charset="0"/>
                          <a:cs typeface="Times New Roman" panose="02020603050405020304" pitchFamily="18" charset="0"/>
                        </a:rPr>
                        <a:t>2015</a:t>
                      </a:r>
                    </a:p>
                    <a:p>
                      <a:endParaRPr lang="en-IN" sz="1100" b="0" dirty="0">
                        <a:latin typeface="Times New Roman" panose="02020603050405020304" pitchFamily="18" charset="0"/>
                        <a:cs typeface="Times New Roman" panose="02020603050405020304" pitchFamily="18" charset="0"/>
                      </a:endParaRPr>
                    </a:p>
                  </a:txBody>
                  <a:tcPr>
                    <a:solidFill>
                      <a:schemeClr val="accent2">
                        <a:lumMod val="10000"/>
                        <a:lumOff val="90000"/>
                      </a:schemeClr>
                    </a:solidFill>
                  </a:tcPr>
                </a:tc>
                <a:tc>
                  <a:txBody>
                    <a:bodyPr/>
                    <a:lstStyle/>
                    <a:p>
                      <a:r>
                        <a:rPr lang="en-US" sz="1100" b="0" dirty="0">
                          <a:latin typeface="Times New Roman" panose="02020603050405020304" pitchFamily="18" charset="0"/>
                          <a:cs typeface="Times New Roman" panose="02020603050405020304" pitchFamily="18" charset="0"/>
                        </a:rPr>
                        <a:t>This paper proposes a lane detection and tracking algorithm based on B-spline curve fitting. They use a sliding window approach to detect the lane markings and track them over time using a Kalman filter.</a:t>
                      </a:r>
                    </a:p>
                    <a:p>
                      <a:endParaRPr lang="en-IN" sz="1100" b="0" dirty="0">
                        <a:latin typeface="Times New Roman" panose="02020603050405020304" pitchFamily="18" charset="0"/>
                        <a:cs typeface="Times New Roman" panose="02020603050405020304" pitchFamily="18" charset="0"/>
                      </a:endParaRPr>
                    </a:p>
                  </a:txBody>
                  <a:tcPr>
                    <a:solidFill>
                      <a:schemeClr val="accent2">
                        <a:lumMod val="10000"/>
                        <a:lumOff val="90000"/>
                      </a:schemeClr>
                    </a:solidFill>
                  </a:tcPr>
                </a:tc>
                <a:tc>
                  <a:txBody>
                    <a:bodyPr/>
                    <a:lstStyle/>
                    <a:p>
                      <a:r>
                        <a:rPr lang="en-US" sz="1100" b="0" dirty="0">
                          <a:latin typeface="Times New Roman" panose="02020603050405020304" pitchFamily="18" charset="0"/>
                          <a:cs typeface="Times New Roman" panose="02020603050405020304" pitchFamily="18" charset="0"/>
                        </a:rPr>
                        <a:t>The paper presents experimental results on a dataset of challenging road scenarios and shows that the proposed lane detection and tracking algorithm achieves high accuracy and robustness compared to other state-of-the-art lane detection methods.</a:t>
                      </a:r>
                    </a:p>
                    <a:p>
                      <a:endParaRPr lang="en-IN" sz="1100" b="0" dirty="0">
                        <a:latin typeface="Times New Roman" panose="02020603050405020304" pitchFamily="18" charset="0"/>
                        <a:cs typeface="Times New Roman" panose="02020603050405020304" pitchFamily="18" charset="0"/>
                      </a:endParaRPr>
                    </a:p>
                  </a:txBody>
                  <a:tcPr>
                    <a:solidFill>
                      <a:schemeClr val="accent2">
                        <a:lumMod val="10000"/>
                        <a:lumOff val="90000"/>
                      </a:schemeClr>
                    </a:solidFill>
                  </a:tcPr>
                </a:tc>
                <a:tc>
                  <a:txBody>
                    <a:bodyPr/>
                    <a:lstStyle/>
                    <a:p>
                      <a:r>
                        <a:rPr lang="en-US" sz="1100" b="0" dirty="0">
                          <a:latin typeface="Times New Roman" panose="02020603050405020304" pitchFamily="18" charset="0"/>
                          <a:cs typeface="Times New Roman" panose="02020603050405020304" pitchFamily="18" charset="0"/>
                        </a:rPr>
                        <a:t>One potential disadvantage of this approach is that it may not work well in situations where the lane markings are discontinuous or broken, as it relies on identifying a continuous set of candidate points within a sliding window. In addition, this method may be computationally expensive, as fitting a B-spline curve requires solving a system of linear equations, which can be time-consuming for large datasets or real-time applications.</a:t>
                      </a:r>
                    </a:p>
                    <a:p>
                      <a:endParaRPr lang="en-IN" sz="1100" b="0" dirty="0">
                        <a:latin typeface="Times New Roman" panose="02020603050405020304" pitchFamily="18" charset="0"/>
                        <a:cs typeface="Times New Roman" panose="02020603050405020304" pitchFamily="18" charset="0"/>
                      </a:endParaRPr>
                    </a:p>
                  </a:txBody>
                  <a:tcPr>
                    <a:solidFill>
                      <a:schemeClr val="accent2">
                        <a:lumMod val="10000"/>
                        <a:lumOff val="90000"/>
                      </a:schemeClr>
                    </a:solidFill>
                  </a:tcPr>
                </a:tc>
                <a:extLst>
                  <a:ext uri="{0D108BD9-81ED-4DB2-BD59-A6C34878D82A}">
                    <a16:rowId xmlns:a16="http://schemas.microsoft.com/office/drawing/2014/main" val="174295690"/>
                  </a:ext>
                </a:extLst>
              </a:tr>
            </a:tbl>
          </a:graphicData>
        </a:graphic>
      </p:graphicFrame>
    </p:spTree>
    <p:extLst>
      <p:ext uri="{BB962C8B-B14F-4D97-AF65-F5344CB8AC3E}">
        <p14:creationId xmlns:p14="http://schemas.microsoft.com/office/powerpoint/2010/main" val="528781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71" name="Google Shape;371;p40"/>
          <p:cNvSpPr txBox="1">
            <a:spLocks noGrp="1"/>
          </p:cNvSpPr>
          <p:nvPr>
            <p:ph type="ctrTitle"/>
          </p:nvPr>
        </p:nvSpPr>
        <p:spPr>
          <a:xfrm>
            <a:off x="223966" y="103068"/>
            <a:ext cx="6367768" cy="82369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chemeClr val="accent1">
                    <a:lumMod val="50000"/>
                  </a:schemeClr>
                </a:solidFill>
                <a:latin typeface="Livvic" pitchFamily="2" charset="0"/>
                <a:cs typeface="Times New Roman" panose="02020603050405020304" pitchFamily="18" charset="0"/>
              </a:rPr>
              <a:t>Existing Methods with </a:t>
            </a:r>
            <a:r>
              <a:rPr lang="en-US" dirty="0">
                <a:solidFill>
                  <a:schemeClr val="accent1">
                    <a:lumMod val="50000"/>
                  </a:schemeClr>
                </a:solidFill>
                <a:latin typeface="Livvic" pitchFamily="2" charset="0"/>
                <a:cs typeface="Times New Roman" panose="02020603050405020304" pitchFamily="18" charset="0"/>
              </a:rPr>
              <a:t>their </a:t>
            </a:r>
            <a:r>
              <a:rPr lang="en-US" sz="2400" b="1" dirty="0">
                <a:solidFill>
                  <a:schemeClr val="accent1">
                    <a:lumMod val="50000"/>
                  </a:schemeClr>
                </a:solidFill>
                <a:latin typeface="Livvic" pitchFamily="2" charset="0"/>
                <a:cs typeface="Times New Roman" panose="02020603050405020304" pitchFamily="18" charset="0"/>
              </a:rPr>
              <a:t>Demerits</a:t>
            </a:r>
            <a:br>
              <a:rPr lang="en-IN" sz="3200" b="1" dirty="0">
                <a:solidFill>
                  <a:srgbClr val="C00000"/>
                </a:solidFill>
                <a:latin typeface="Livvic" pitchFamily="2" charset="0"/>
                <a:cs typeface="Times New Roman" panose="02020603050405020304" pitchFamily="18" charset="0"/>
              </a:rPr>
            </a:br>
            <a:endParaRPr dirty="0">
              <a:latin typeface="Livvic" pitchFamily="2" charset="0"/>
            </a:endParaRPr>
          </a:p>
        </p:txBody>
      </p:sp>
      <p:grpSp>
        <p:nvGrpSpPr>
          <p:cNvPr id="5" name="Google Shape;4789;p59">
            <a:extLst>
              <a:ext uri="{FF2B5EF4-FFF2-40B4-BE49-F238E27FC236}">
                <a16:creationId xmlns:a16="http://schemas.microsoft.com/office/drawing/2014/main" id="{25548074-8B31-3E8F-D846-6F00419E81F7}"/>
              </a:ext>
            </a:extLst>
          </p:cNvPr>
          <p:cNvGrpSpPr/>
          <p:nvPr/>
        </p:nvGrpSpPr>
        <p:grpSpPr>
          <a:xfrm>
            <a:off x="8294743" y="163498"/>
            <a:ext cx="563745" cy="538428"/>
            <a:chOff x="3095745" y="3805393"/>
            <a:chExt cx="352840" cy="354718"/>
          </a:xfrm>
          <a:solidFill>
            <a:schemeClr val="tx2">
              <a:lumMod val="10000"/>
            </a:schemeClr>
          </a:solidFill>
        </p:grpSpPr>
        <p:sp>
          <p:nvSpPr>
            <p:cNvPr id="6" name="Google Shape;4790;p59">
              <a:extLst>
                <a:ext uri="{FF2B5EF4-FFF2-40B4-BE49-F238E27FC236}">
                  <a16:creationId xmlns:a16="http://schemas.microsoft.com/office/drawing/2014/main" id="{818208CF-9F93-244D-45EF-80910B82804B}"/>
                </a:ext>
              </a:extLst>
            </p:cNvPr>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grpFill/>
            <a:ln>
              <a:solidFill>
                <a:schemeClr val="accent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 name="Google Shape;4791;p59">
              <a:extLst>
                <a:ext uri="{FF2B5EF4-FFF2-40B4-BE49-F238E27FC236}">
                  <a16:creationId xmlns:a16="http://schemas.microsoft.com/office/drawing/2014/main" id="{1E61F0E3-BC4C-BE76-BCEE-C500C5C303AB}"/>
                </a:ext>
              </a:extLst>
            </p:cNvPr>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grpFill/>
            <a:ln>
              <a:solidFill>
                <a:schemeClr val="accent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4792;p59">
              <a:extLst>
                <a:ext uri="{FF2B5EF4-FFF2-40B4-BE49-F238E27FC236}">
                  <a16:creationId xmlns:a16="http://schemas.microsoft.com/office/drawing/2014/main" id="{C34D1CDC-1592-4DF6-BEAC-5C3F815210FC}"/>
                </a:ext>
              </a:extLst>
            </p:cNvPr>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grpFill/>
            <a:ln>
              <a:solidFill>
                <a:schemeClr val="accent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4793;p59">
              <a:extLst>
                <a:ext uri="{FF2B5EF4-FFF2-40B4-BE49-F238E27FC236}">
                  <a16:creationId xmlns:a16="http://schemas.microsoft.com/office/drawing/2014/main" id="{58C460D2-772E-9EA2-AA90-D8C105EFCCDA}"/>
                </a:ext>
              </a:extLst>
            </p:cNvPr>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grpFill/>
            <a:ln>
              <a:solidFill>
                <a:schemeClr val="accent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4794;p59">
              <a:extLst>
                <a:ext uri="{FF2B5EF4-FFF2-40B4-BE49-F238E27FC236}">
                  <a16:creationId xmlns:a16="http://schemas.microsoft.com/office/drawing/2014/main" id="{4E129AD2-51C9-58AB-7FDC-D6FF0F74F541}"/>
                </a:ext>
              </a:extLst>
            </p:cNvPr>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grpFill/>
            <a:ln>
              <a:solidFill>
                <a:schemeClr val="accent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4795;p59">
              <a:extLst>
                <a:ext uri="{FF2B5EF4-FFF2-40B4-BE49-F238E27FC236}">
                  <a16:creationId xmlns:a16="http://schemas.microsoft.com/office/drawing/2014/main" id="{D26371DA-524B-44D6-91B0-996295809D21}"/>
                </a:ext>
              </a:extLst>
            </p:cNvPr>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grpFill/>
            <a:ln>
              <a:solidFill>
                <a:schemeClr val="accent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CAA0C159-F3F7-186F-ECCC-88D41763E377}"/>
              </a:ext>
            </a:extLst>
          </p:cNvPr>
          <p:cNvSpPr txBox="1"/>
          <p:nvPr/>
        </p:nvSpPr>
        <p:spPr>
          <a:xfrm>
            <a:off x="223966" y="793959"/>
            <a:ext cx="4093057" cy="3785652"/>
          </a:xfrm>
          <a:prstGeom prst="rect">
            <a:avLst/>
          </a:prstGeom>
          <a:noFill/>
        </p:spPr>
        <p:txBody>
          <a:bodyPr wrap="square" rtlCol="0">
            <a:spAutoFit/>
          </a:bodyPr>
          <a:lstStyle/>
          <a:p>
            <a:pPr algn="ctr"/>
            <a:r>
              <a:rPr lang="en-IN" b="1" dirty="0" err="1">
                <a:latin typeface="Times New Roman" panose="02020603050405020304" pitchFamily="18" charset="0"/>
                <a:cs typeface="Times New Roman" panose="02020603050405020304" pitchFamily="18" charset="0"/>
              </a:rPr>
              <a:t>Color</a:t>
            </a:r>
            <a:r>
              <a:rPr lang="en-IN" b="1" dirty="0">
                <a:latin typeface="Times New Roman" panose="02020603050405020304" pitchFamily="18" charset="0"/>
                <a:cs typeface="Times New Roman" panose="02020603050405020304" pitchFamily="18" charset="0"/>
              </a:rPr>
              <a:t>-based Detection</a:t>
            </a:r>
          </a:p>
          <a:p>
            <a:r>
              <a:rPr lang="en-US" sz="1200" dirty="0">
                <a:latin typeface="Times New Roman" panose="02020603050405020304" pitchFamily="18" charset="0"/>
                <a:cs typeface="Times New Roman" panose="02020603050405020304" pitchFamily="18" charset="0"/>
              </a:rPr>
              <a:t>Sensitivity to Lighting Conditions: Color-based detection can be sensitive to changes in lighting conditions. For example, if the lighting conditions change, the colors of the lane markings may appear differently, leading to incorrect detection or false positives. </a:t>
            </a:r>
          </a:p>
          <a:p>
            <a:r>
              <a:rPr lang="en-US" sz="1200" dirty="0">
                <a:latin typeface="Times New Roman" panose="02020603050405020304" pitchFamily="18" charset="0"/>
                <a:cs typeface="Times New Roman" panose="02020603050405020304" pitchFamily="18" charset="0"/>
              </a:rPr>
              <a:t>Vulnerability to Road Debris: Color-based detection can also be affected by road debris or dirt on the road surface, which can obscure or alter the color of the lane markings. This can lead to incorrect detection or false positives.</a:t>
            </a:r>
          </a:p>
          <a:p>
            <a:r>
              <a:rPr lang="en-US" sz="1200" dirty="0">
                <a:latin typeface="Times New Roman" panose="02020603050405020304" pitchFamily="18" charset="0"/>
                <a:cs typeface="Times New Roman" panose="02020603050405020304" pitchFamily="18" charset="0"/>
              </a:rPr>
              <a:t> Limited Applicability: Color-based detection is not suitable for all road environments. It may be less effective on roads with multiple lanes or complex road markings, as the algorithm may struggle to differentiate between different lane markings. Computational Complexity: Color-based detection can be computationally intensive, as it requires analyzing the color and intensity of every pixel in the input image. This can result in slower processing times and may be less suitable for real-time applications.</a:t>
            </a:r>
          </a:p>
          <a:p>
            <a:endParaRPr lang="en-US" sz="1200" dirty="0"/>
          </a:p>
        </p:txBody>
      </p:sp>
      <p:sp>
        <p:nvSpPr>
          <p:cNvPr id="12" name="TextBox 11">
            <a:extLst>
              <a:ext uri="{FF2B5EF4-FFF2-40B4-BE49-F238E27FC236}">
                <a16:creationId xmlns:a16="http://schemas.microsoft.com/office/drawing/2014/main" id="{89FE871B-E8F2-7212-A973-7734EB652DD9}"/>
              </a:ext>
            </a:extLst>
          </p:cNvPr>
          <p:cNvSpPr txBox="1"/>
          <p:nvPr/>
        </p:nvSpPr>
        <p:spPr>
          <a:xfrm>
            <a:off x="4765430" y="793959"/>
            <a:ext cx="3809047" cy="3662541"/>
          </a:xfrm>
          <a:prstGeom prst="rect">
            <a:avLst/>
          </a:prstGeom>
          <a:noFill/>
        </p:spPr>
        <p:txBody>
          <a:bodyPr wrap="square" rtlCol="0">
            <a:spAutoFit/>
          </a:bodyPr>
          <a:lstStyle/>
          <a:p>
            <a:pPr algn="ctr"/>
            <a:r>
              <a:rPr lang="en-IN" sz="1400" b="1" dirty="0">
                <a:latin typeface="Times New Roman" panose="02020603050405020304" pitchFamily="18" charset="0"/>
                <a:cs typeface="Times New Roman" panose="02020603050405020304" pitchFamily="18" charset="0"/>
              </a:rPr>
              <a:t>Sobel Edge Detection</a:t>
            </a:r>
            <a:endParaRPr lang="en-US" sz="1400" b="1"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Sensitivity to Noise: Sobel edge detection is susceptible to noise in the input image. Even minor noise in the image can result in false positives or false negatives, leading to inaccurate lane detection.</a:t>
            </a:r>
          </a:p>
          <a:p>
            <a:r>
              <a:rPr lang="en-US" sz="1200" dirty="0">
                <a:latin typeface="Times New Roman" panose="02020603050405020304" pitchFamily="18" charset="0"/>
                <a:cs typeface="Times New Roman" panose="02020603050405020304" pitchFamily="18" charset="0"/>
              </a:rPr>
              <a:t> Difficulty in Detecting Curved Lanes: Sobel edge detection is more suitable for detecting straight edges, and it may not be as effective in detecting curved lane markings. This can lead to incorrect lane boundary detection or incorrect lane markings classification. </a:t>
            </a:r>
          </a:p>
          <a:p>
            <a:r>
              <a:rPr lang="en-US" sz="1200" dirty="0">
                <a:latin typeface="Times New Roman" panose="02020603050405020304" pitchFamily="18" charset="0"/>
                <a:cs typeface="Times New Roman" panose="02020603050405020304" pitchFamily="18" charset="0"/>
              </a:rPr>
              <a:t>Not Invariant to Rotation: Sobel edge detection is not invariant to rotation, meaning that if the input image is rotated, the detected edges will also be rotated, which can lead to incorrect lane detection. Difficulty in Handling Shadows: Sobel edge detection may struggle to handle shadows, especially when they are cast on the lane markings. This can result in incorrect detection or false positives.</a:t>
            </a:r>
            <a:endParaRPr lang="en-IN" sz="1200"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142" name="Google Shape;142;p26"/>
          <p:cNvSpPr/>
          <p:nvPr/>
        </p:nvSpPr>
        <p:spPr>
          <a:xfrm rot="-5400000" flipH="1">
            <a:off x="-1560377" y="1560428"/>
            <a:ext cx="5140800" cy="201994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txBox="1">
            <a:spLocks noGrp="1"/>
          </p:cNvSpPr>
          <p:nvPr>
            <p:ph type="subTitle" idx="7"/>
          </p:nvPr>
        </p:nvSpPr>
        <p:spPr>
          <a:xfrm>
            <a:off x="2023921" y="2475197"/>
            <a:ext cx="5464544"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0" i="0" dirty="0">
                <a:solidFill>
                  <a:schemeClr val="tx1">
                    <a:lumMod val="50000"/>
                  </a:schemeClr>
                </a:solidFill>
                <a:effectLst/>
                <a:latin typeface="Times New Roman" panose="02020603050405020304" pitchFamily="18" charset="0"/>
                <a:cs typeface="Times New Roman" panose="02020603050405020304" pitchFamily="18" charset="0"/>
              </a:rPr>
              <a:t>Some road layouts, such as intersections and roundabouts, have complex lane markings that may confuse the system. The system needs to recognize and differentiate between different types of lane markings.</a:t>
            </a:r>
            <a:endParaRPr sz="1200" dirty="0">
              <a:solidFill>
                <a:schemeClr val="tx1">
                  <a:lumMod val="50000"/>
                </a:schemeClr>
              </a:solidFill>
              <a:latin typeface="Times New Roman" panose="02020603050405020304" pitchFamily="18" charset="0"/>
              <a:cs typeface="Times New Roman" panose="02020603050405020304" pitchFamily="18" charset="0"/>
            </a:endParaRPr>
          </a:p>
        </p:txBody>
      </p:sp>
      <p:sp>
        <p:nvSpPr>
          <p:cNvPr id="144" name="Google Shape;144;p26"/>
          <p:cNvSpPr txBox="1">
            <a:spLocks noGrp="1"/>
          </p:cNvSpPr>
          <p:nvPr>
            <p:ph type="ctrTitle" idx="6"/>
          </p:nvPr>
        </p:nvSpPr>
        <p:spPr>
          <a:xfrm>
            <a:off x="2030025" y="2061098"/>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1400" dirty="0">
                <a:latin typeface="Times New Roman" panose="02020603050405020304" pitchFamily="18" charset="0"/>
                <a:cs typeface="Times New Roman" panose="02020603050405020304" pitchFamily="18" charset="0"/>
              </a:rPr>
              <a:t>Complex road layouts</a:t>
            </a:r>
            <a:endParaRPr sz="1400" dirty="0">
              <a:latin typeface="Times New Roman" panose="02020603050405020304" pitchFamily="18" charset="0"/>
              <a:cs typeface="Times New Roman" panose="02020603050405020304" pitchFamily="18" charset="0"/>
            </a:endParaRPr>
          </a:p>
        </p:txBody>
      </p:sp>
      <p:sp>
        <p:nvSpPr>
          <p:cNvPr id="145" name="Google Shape;145;p26"/>
          <p:cNvSpPr txBox="1">
            <a:spLocks noGrp="1"/>
          </p:cNvSpPr>
          <p:nvPr>
            <p:ph type="title" idx="8"/>
          </p:nvPr>
        </p:nvSpPr>
        <p:spPr>
          <a:xfrm>
            <a:off x="320256" y="2359259"/>
            <a:ext cx="15735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03</a:t>
            </a:r>
            <a:endParaRPr dirty="0">
              <a:solidFill>
                <a:schemeClr val="lt1"/>
              </a:solidFill>
            </a:endParaRPr>
          </a:p>
        </p:txBody>
      </p:sp>
      <p:sp>
        <p:nvSpPr>
          <p:cNvPr id="146" name="Google Shape;146;p26"/>
          <p:cNvSpPr txBox="1">
            <a:spLocks noGrp="1"/>
          </p:cNvSpPr>
          <p:nvPr>
            <p:ph type="ctrTitle"/>
          </p:nvPr>
        </p:nvSpPr>
        <p:spPr>
          <a:xfrm>
            <a:off x="2015725" y="241402"/>
            <a:ext cx="249504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IN" sz="1400" dirty="0">
                <a:latin typeface="Times New Roman" panose="02020603050405020304" pitchFamily="18" charset="0"/>
                <a:cs typeface="Times New Roman" panose="02020603050405020304" pitchFamily="18" charset="0"/>
              </a:rPr>
              <a:t>Variable lighting conditions</a:t>
            </a:r>
            <a:endParaRPr sz="1400" dirty="0">
              <a:latin typeface="Times New Roman" panose="02020603050405020304" pitchFamily="18" charset="0"/>
              <a:cs typeface="Times New Roman" panose="02020603050405020304" pitchFamily="18" charset="0"/>
            </a:endParaRPr>
          </a:p>
        </p:txBody>
      </p:sp>
      <p:sp>
        <p:nvSpPr>
          <p:cNvPr id="147" name="Google Shape;147;p26"/>
          <p:cNvSpPr txBox="1">
            <a:spLocks noGrp="1"/>
          </p:cNvSpPr>
          <p:nvPr>
            <p:ph type="subTitle" idx="1"/>
          </p:nvPr>
        </p:nvSpPr>
        <p:spPr>
          <a:xfrm>
            <a:off x="2015725" y="714436"/>
            <a:ext cx="5720099" cy="4901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0" i="0" dirty="0">
                <a:solidFill>
                  <a:schemeClr val="tx1">
                    <a:lumMod val="50000"/>
                  </a:schemeClr>
                </a:solidFill>
                <a:effectLst/>
                <a:latin typeface="Times New Roman" panose="02020603050405020304" pitchFamily="18" charset="0"/>
                <a:cs typeface="Times New Roman" panose="02020603050405020304" pitchFamily="18" charset="0"/>
              </a:rPr>
              <a:t>Changes in lighting conditions can affect the visibility of lane markings. The system must adapt to lighting conditions, such as bright sunlight, shadows, and inclement weather.</a:t>
            </a:r>
            <a:endParaRPr sz="1200" dirty="0">
              <a:solidFill>
                <a:schemeClr val="tx1">
                  <a:lumMod val="50000"/>
                </a:schemeClr>
              </a:solidFill>
              <a:latin typeface="Times New Roman" panose="02020603050405020304" pitchFamily="18" charset="0"/>
              <a:cs typeface="Times New Roman" panose="02020603050405020304" pitchFamily="18" charset="0"/>
            </a:endParaRPr>
          </a:p>
        </p:txBody>
      </p:sp>
      <p:sp>
        <p:nvSpPr>
          <p:cNvPr id="148" name="Google Shape;148;p26"/>
          <p:cNvSpPr txBox="1">
            <a:spLocks noGrp="1"/>
          </p:cNvSpPr>
          <p:nvPr>
            <p:ph type="title" idx="2"/>
          </p:nvPr>
        </p:nvSpPr>
        <p:spPr>
          <a:xfrm>
            <a:off x="196356" y="506440"/>
            <a:ext cx="17391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01</a:t>
            </a:r>
            <a:endParaRPr dirty="0">
              <a:solidFill>
                <a:schemeClr val="lt1"/>
              </a:solidFill>
            </a:endParaRPr>
          </a:p>
        </p:txBody>
      </p:sp>
      <p:sp>
        <p:nvSpPr>
          <p:cNvPr id="149" name="Google Shape;149;p26"/>
          <p:cNvSpPr txBox="1">
            <a:spLocks noGrp="1"/>
          </p:cNvSpPr>
          <p:nvPr>
            <p:ph type="ctrTitle" idx="3"/>
          </p:nvPr>
        </p:nvSpPr>
        <p:spPr>
          <a:xfrm>
            <a:off x="2018490" y="1224286"/>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1400" dirty="0">
                <a:latin typeface="Times New Roman" panose="02020603050405020304" pitchFamily="18" charset="0"/>
                <a:cs typeface="Times New Roman" panose="02020603050405020304" pitchFamily="18" charset="0"/>
              </a:rPr>
              <a:t>Occlusion</a:t>
            </a:r>
            <a:endParaRPr sz="1400" dirty="0">
              <a:latin typeface="Times New Roman" panose="02020603050405020304" pitchFamily="18" charset="0"/>
              <a:cs typeface="Times New Roman" panose="02020603050405020304" pitchFamily="18" charset="0"/>
            </a:endParaRPr>
          </a:p>
        </p:txBody>
      </p:sp>
      <p:sp>
        <p:nvSpPr>
          <p:cNvPr id="150" name="Google Shape;150;p26"/>
          <p:cNvSpPr txBox="1">
            <a:spLocks noGrp="1"/>
          </p:cNvSpPr>
          <p:nvPr>
            <p:ph type="subTitle" idx="4"/>
          </p:nvPr>
        </p:nvSpPr>
        <p:spPr>
          <a:xfrm>
            <a:off x="2027285" y="1638859"/>
            <a:ext cx="5360603"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0" i="0" dirty="0">
                <a:solidFill>
                  <a:schemeClr val="tx1">
                    <a:lumMod val="50000"/>
                  </a:schemeClr>
                </a:solidFill>
                <a:effectLst/>
                <a:latin typeface="Times New Roman" panose="02020603050405020304" pitchFamily="18" charset="0"/>
                <a:cs typeface="Times New Roman" panose="02020603050405020304" pitchFamily="18" charset="0"/>
              </a:rPr>
              <a:t>Other vehicles, objects, or road constructions may block the view of the lane markings. The system must detect and track the lanes even when partially occluded.</a:t>
            </a:r>
            <a:endParaRPr sz="1200" dirty="0">
              <a:solidFill>
                <a:schemeClr val="tx1">
                  <a:lumMod val="50000"/>
                </a:schemeClr>
              </a:solidFill>
              <a:latin typeface="Times New Roman" panose="02020603050405020304" pitchFamily="18" charset="0"/>
              <a:cs typeface="Times New Roman" panose="02020603050405020304" pitchFamily="18" charset="0"/>
            </a:endParaRPr>
          </a:p>
        </p:txBody>
      </p:sp>
      <p:sp>
        <p:nvSpPr>
          <p:cNvPr id="151" name="Google Shape;151;p26"/>
          <p:cNvSpPr txBox="1">
            <a:spLocks noGrp="1"/>
          </p:cNvSpPr>
          <p:nvPr>
            <p:ph type="title" idx="5"/>
          </p:nvPr>
        </p:nvSpPr>
        <p:spPr>
          <a:xfrm>
            <a:off x="320256" y="1501120"/>
            <a:ext cx="16152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02</a:t>
            </a:r>
            <a:endParaRPr dirty="0">
              <a:solidFill>
                <a:schemeClr val="lt1"/>
              </a:solidFill>
            </a:endParaRPr>
          </a:p>
        </p:txBody>
      </p:sp>
      <p:sp>
        <p:nvSpPr>
          <p:cNvPr id="152" name="Google Shape;152;p26"/>
          <p:cNvSpPr txBox="1">
            <a:spLocks noGrp="1"/>
          </p:cNvSpPr>
          <p:nvPr>
            <p:ph type="ctrTitle" idx="13"/>
          </p:nvPr>
        </p:nvSpPr>
        <p:spPr>
          <a:xfrm>
            <a:off x="2021821" y="3011519"/>
            <a:ext cx="262532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400" dirty="0">
                <a:latin typeface="Times New Roman" panose="02020603050405020304" pitchFamily="18" charset="0"/>
                <a:cs typeface="Times New Roman" panose="02020603050405020304" pitchFamily="18" charset="0"/>
              </a:rPr>
              <a:t>Different types of road surfaces</a:t>
            </a:r>
            <a:endParaRPr sz="1400" dirty="0">
              <a:latin typeface="Times New Roman" panose="02020603050405020304" pitchFamily="18" charset="0"/>
              <a:cs typeface="Times New Roman" panose="02020603050405020304" pitchFamily="18" charset="0"/>
            </a:endParaRPr>
          </a:p>
        </p:txBody>
      </p:sp>
      <p:sp>
        <p:nvSpPr>
          <p:cNvPr id="153" name="Google Shape;153;p26"/>
          <p:cNvSpPr txBox="1">
            <a:spLocks noGrp="1"/>
          </p:cNvSpPr>
          <p:nvPr>
            <p:ph type="subTitle" idx="14"/>
          </p:nvPr>
        </p:nvSpPr>
        <p:spPr>
          <a:xfrm>
            <a:off x="2015725" y="3441400"/>
            <a:ext cx="5643899"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0" i="0" dirty="0">
                <a:solidFill>
                  <a:schemeClr val="tx1">
                    <a:lumMod val="50000"/>
                  </a:schemeClr>
                </a:solidFill>
                <a:effectLst/>
                <a:latin typeface="Times New Roman" panose="02020603050405020304" pitchFamily="18" charset="0"/>
                <a:cs typeface="Times New Roman" panose="02020603050405020304" pitchFamily="18" charset="0"/>
              </a:rPr>
              <a:t>Lane markings may appear differently on different types of road surfaces, such as concrete, asphalt, or gravel. The system needs to be able to detect lane markings accurately on different types of road surfaces.</a:t>
            </a:r>
            <a:endParaRPr sz="1200" dirty="0">
              <a:solidFill>
                <a:schemeClr val="tx1">
                  <a:lumMod val="50000"/>
                </a:schemeClr>
              </a:solidFill>
              <a:latin typeface="Times New Roman" panose="02020603050405020304" pitchFamily="18" charset="0"/>
              <a:cs typeface="Times New Roman" panose="02020603050405020304" pitchFamily="18" charset="0"/>
            </a:endParaRPr>
          </a:p>
        </p:txBody>
      </p:sp>
      <p:sp>
        <p:nvSpPr>
          <p:cNvPr id="154" name="Google Shape;154;p26"/>
          <p:cNvSpPr txBox="1">
            <a:spLocks noGrp="1"/>
          </p:cNvSpPr>
          <p:nvPr>
            <p:ph type="title" idx="15"/>
          </p:nvPr>
        </p:nvSpPr>
        <p:spPr>
          <a:xfrm>
            <a:off x="320256" y="3300419"/>
            <a:ext cx="15735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04</a:t>
            </a:r>
            <a:endParaRPr dirty="0">
              <a:solidFill>
                <a:schemeClr val="lt1"/>
              </a:solidFill>
            </a:endParaRPr>
          </a:p>
        </p:txBody>
      </p:sp>
      <p:sp>
        <p:nvSpPr>
          <p:cNvPr id="155" name="Google Shape;155;p26"/>
          <p:cNvSpPr txBox="1">
            <a:spLocks noGrp="1"/>
          </p:cNvSpPr>
          <p:nvPr>
            <p:ph type="ctrTitle" idx="16"/>
          </p:nvPr>
        </p:nvSpPr>
        <p:spPr>
          <a:xfrm>
            <a:off x="2023184" y="3917889"/>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1400" dirty="0">
                <a:latin typeface="Times New Roman" panose="02020603050405020304" pitchFamily="18" charset="0"/>
                <a:cs typeface="Times New Roman" panose="02020603050405020304" pitchFamily="18" charset="0"/>
              </a:rPr>
              <a:t>Vehicle speed</a:t>
            </a:r>
            <a:endParaRPr sz="1400" dirty="0">
              <a:latin typeface="Times New Roman" panose="02020603050405020304" pitchFamily="18" charset="0"/>
              <a:cs typeface="Times New Roman" panose="02020603050405020304" pitchFamily="18" charset="0"/>
            </a:endParaRPr>
          </a:p>
        </p:txBody>
      </p:sp>
      <p:sp>
        <p:nvSpPr>
          <p:cNvPr id="156" name="Google Shape;156;p26"/>
          <p:cNvSpPr txBox="1">
            <a:spLocks noGrp="1"/>
          </p:cNvSpPr>
          <p:nvPr>
            <p:ph type="subTitle" idx="17"/>
          </p:nvPr>
        </p:nvSpPr>
        <p:spPr>
          <a:xfrm>
            <a:off x="2021821" y="4359771"/>
            <a:ext cx="5537219"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0" i="0" dirty="0">
                <a:solidFill>
                  <a:schemeClr val="tx1">
                    <a:lumMod val="50000"/>
                  </a:schemeClr>
                </a:solidFill>
                <a:effectLst/>
                <a:latin typeface="Times New Roman" panose="02020603050405020304" pitchFamily="18" charset="0"/>
                <a:cs typeface="Times New Roman" panose="02020603050405020304" pitchFamily="18" charset="0"/>
              </a:rPr>
              <a:t>At high speeds, lane markings may appear blurred or distorted, making it difficult for the system to detect and track them accurately. The system needs to adapt to different vehicle speeds.</a:t>
            </a:r>
            <a:endParaRPr sz="1200" dirty="0">
              <a:solidFill>
                <a:schemeClr val="tx1">
                  <a:lumMod val="50000"/>
                </a:schemeClr>
              </a:solidFill>
              <a:latin typeface="Times New Roman" panose="02020603050405020304" pitchFamily="18" charset="0"/>
              <a:cs typeface="Times New Roman" panose="02020603050405020304" pitchFamily="18" charset="0"/>
            </a:endParaRPr>
          </a:p>
        </p:txBody>
      </p:sp>
      <p:sp>
        <p:nvSpPr>
          <p:cNvPr id="157" name="Google Shape;157;p26"/>
          <p:cNvSpPr txBox="1">
            <a:spLocks noGrp="1"/>
          </p:cNvSpPr>
          <p:nvPr>
            <p:ph type="title" idx="18"/>
          </p:nvPr>
        </p:nvSpPr>
        <p:spPr>
          <a:xfrm>
            <a:off x="341106" y="4206789"/>
            <a:ext cx="15735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05</a:t>
            </a:r>
            <a:endParaRPr dirty="0">
              <a:solidFill>
                <a:schemeClr val="lt1"/>
              </a:solidFill>
            </a:endParaRPr>
          </a:p>
        </p:txBody>
      </p:sp>
      <p:sp>
        <p:nvSpPr>
          <p:cNvPr id="141" name="Google Shape;141;p26"/>
          <p:cNvSpPr txBox="1">
            <a:spLocks noGrp="1"/>
          </p:cNvSpPr>
          <p:nvPr>
            <p:ph type="ctrTitle" idx="9"/>
          </p:nvPr>
        </p:nvSpPr>
        <p:spPr>
          <a:xfrm>
            <a:off x="5785065" y="34578"/>
            <a:ext cx="2960228" cy="73578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a:solidFill>
                  <a:schemeClr val="bg1"/>
                </a:solidFill>
                <a:latin typeface="Times New Roman" panose="02020603050405020304" pitchFamily="18" charset="0"/>
                <a:cs typeface="Times New Roman" panose="02020603050405020304" pitchFamily="18" charset="0"/>
              </a:rPr>
              <a:t>Challenges to Address</a:t>
            </a:r>
            <a:endParaRPr sz="28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EE1A06F-3038-C2EB-1C3C-0A0ED84C0C1C}"/>
              </a:ext>
            </a:extLst>
          </p:cNvPr>
          <p:cNvSpPr txBox="1"/>
          <p:nvPr/>
        </p:nvSpPr>
        <p:spPr>
          <a:xfrm rot="5400000">
            <a:off x="6434471" y="2043337"/>
            <a:ext cx="4109647" cy="523220"/>
          </a:xfrm>
          <a:prstGeom prst="rect">
            <a:avLst/>
          </a:prstGeom>
          <a:noFill/>
        </p:spPr>
        <p:txBody>
          <a:bodyPr wrap="square" rtlCol="0">
            <a:spAutoFit/>
          </a:bodyPr>
          <a:lstStyle/>
          <a:p>
            <a:r>
              <a:rPr lang="en-IN" sz="2800" b="1" dirty="0">
                <a:latin typeface="Livvic" pitchFamily="2" charset="0"/>
              </a:rPr>
              <a:t>Challenges to Address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33"/>
          <p:cNvPicPr preferRelativeResize="0"/>
          <p:nvPr/>
        </p:nvPicPr>
        <p:blipFill rotWithShape="1">
          <a:blip r:embed="rId3">
            <a:alphaModFix/>
          </a:blip>
          <a:srcRect t="7684" b="7684"/>
          <a:stretch/>
        </p:blipFill>
        <p:spPr>
          <a:xfrm>
            <a:off x="4484519" y="0"/>
            <a:ext cx="4659477" cy="5143500"/>
          </a:xfrm>
          <a:prstGeom prst="rect">
            <a:avLst/>
          </a:prstGeom>
          <a:noFill/>
          <a:ln>
            <a:noFill/>
          </a:ln>
        </p:spPr>
      </p:pic>
      <p:sp>
        <p:nvSpPr>
          <p:cNvPr id="229" name="Google Shape;229;p33"/>
          <p:cNvSpPr/>
          <p:nvPr/>
        </p:nvSpPr>
        <p:spPr>
          <a:xfrm rot="10800000" flipH="1">
            <a:off x="0" y="138962"/>
            <a:ext cx="4659481" cy="78973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33"/>
          <p:cNvSpPr txBox="1">
            <a:spLocks noGrp="1"/>
          </p:cNvSpPr>
          <p:nvPr>
            <p:ph type="subTitle" idx="1"/>
          </p:nvPr>
        </p:nvSpPr>
        <p:spPr>
          <a:xfrm flipH="1">
            <a:off x="0" y="928696"/>
            <a:ext cx="4484516" cy="4214804"/>
          </a:xfrm>
          <a:prstGeom prst="rect">
            <a:avLst/>
          </a:prstGeom>
        </p:spPr>
        <p:txBody>
          <a:bodyPr spcFirstLastPara="1" wrap="square" lIns="91425" tIns="91425" rIns="91425" bIns="91425" anchor="t" anchorCtr="0">
            <a:noAutofit/>
          </a:bodyPr>
          <a:lstStyle/>
          <a:p>
            <a:pPr marL="171450" lvl="0" indent="-171450" rtl="0">
              <a:lnSpc>
                <a:spcPct val="150000"/>
              </a:lnSpc>
              <a:spcBef>
                <a:spcPts val="0"/>
              </a:spcBef>
              <a:spcAft>
                <a:spcPts val="1600"/>
              </a:spcAf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Low error rate:</a:t>
            </a:r>
            <a:r>
              <a:rPr lang="en-US" sz="1200" dirty="0">
                <a:solidFill>
                  <a:schemeClr val="tx1"/>
                </a:solidFill>
                <a:latin typeface="Times New Roman" panose="02020603050405020304" pitchFamily="18" charset="0"/>
                <a:cs typeface="Times New Roman" panose="02020603050405020304" pitchFamily="18" charset="0"/>
              </a:rPr>
              <a:t> Canny edge detection has a low error rate, meaning it can accurately detect edges in an image while minimizing the number of false positives and false negatives.</a:t>
            </a:r>
          </a:p>
          <a:p>
            <a:pPr marL="171450" lvl="0" indent="-171450" rtl="0">
              <a:lnSpc>
                <a:spcPct val="150000"/>
              </a:lnSpc>
              <a:spcBef>
                <a:spcPts val="0"/>
              </a:spcBef>
              <a:spcAft>
                <a:spcPts val="1600"/>
              </a:spcAf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Accurate edge localization: </a:t>
            </a:r>
            <a:r>
              <a:rPr lang="en-US" sz="1200" dirty="0">
                <a:solidFill>
                  <a:schemeClr val="tx1"/>
                </a:solidFill>
                <a:latin typeface="Times New Roman" panose="02020603050405020304" pitchFamily="18" charset="0"/>
                <a:cs typeface="Times New Roman" panose="02020603050405020304" pitchFamily="18" charset="0"/>
              </a:rPr>
              <a:t>Canny edge detection is able to accurately localize edges in an image, which means it can identify the exact position of the edges with high precision.</a:t>
            </a:r>
          </a:p>
          <a:p>
            <a:pPr marL="171450" lvl="0" indent="-171450" rtl="0">
              <a:lnSpc>
                <a:spcPct val="150000"/>
              </a:lnSpc>
              <a:spcBef>
                <a:spcPts val="0"/>
              </a:spcBef>
              <a:spcAft>
                <a:spcPts val="1600"/>
              </a:spcAf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Single-edge response: </a:t>
            </a:r>
            <a:r>
              <a:rPr lang="en-US" sz="1200" dirty="0">
                <a:solidFill>
                  <a:schemeClr val="tx1"/>
                </a:solidFill>
                <a:latin typeface="Times New Roman" panose="02020603050405020304" pitchFamily="18" charset="0"/>
                <a:cs typeface="Times New Roman" panose="02020603050405020304" pitchFamily="18" charset="0"/>
              </a:rPr>
              <a:t>Canny edge detection ensures that each edge in an image is only detected once, preventing multiple detections of the same edge.</a:t>
            </a:r>
          </a:p>
          <a:p>
            <a:pPr marL="171450" lvl="0" indent="-171450" rtl="0">
              <a:lnSpc>
                <a:spcPct val="150000"/>
              </a:lnSpc>
              <a:spcBef>
                <a:spcPts val="0"/>
              </a:spcBef>
              <a:spcAft>
                <a:spcPts val="1600"/>
              </a:spcAf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Robustness to noise: </a:t>
            </a:r>
            <a:r>
              <a:rPr lang="en-US" sz="1200" dirty="0">
                <a:solidFill>
                  <a:schemeClr val="tx1"/>
                </a:solidFill>
                <a:latin typeface="Times New Roman" panose="02020603050405020304" pitchFamily="18" charset="0"/>
                <a:cs typeface="Times New Roman" panose="02020603050405020304" pitchFamily="18" charset="0"/>
              </a:rPr>
              <a:t>Canny edge detection is robust to noise in an image, meaning it can effectively detect edges even in noisy images without producing many false positives.</a:t>
            </a:r>
          </a:p>
        </p:txBody>
      </p:sp>
      <p:sp>
        <p:nvSpPr>
          <p:cNvPr id="232" name="Google Shape;232;p33"/>
          <p:cNvSpPr txBox="1">
            <a:spLocks noGrp="1"/>
          </p:cNvSpPr>
          <p:nvPr>
            <p:ph type="ctrTitle"/>
          </p:nvPr>
        </p:nvSpPr>
        <p:spPr>
          <a:xfrm>
            <a:off x="-3" y="48042"/>
            <a:ext cx="4128409" cy="913104"/>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IN" dirty="0">
                <a:solidFill>
                  <a:schemeClr val="lt1"/>
                </a:solidFill>
                <a:latin typeface="Livvic" pitchFamily="2" charset="0"/>
                <a:cs typeface="Times New Roman" panose="02020603050405020304" pitchFamily="18" charset="0"/>
              </a:rPr>
              <a:t>Objectives </a:t>
            </a:r>
            <a:endParaRPr dirty="0">
              <a:solidFill>
                <a:schemeClr val="lt1"/>
              </a:solidFill>
              <a:latin typeface="Livvic" pitchFamily="2" charset="0"/>
              <a:cs typeface="Times New Roman" panose="02020603050405020304" pitchFamily="18" charset="0"/>
            </a:endParaRPr>
          </a:p>
        </p:txBody>
      </p:sp>
      <p:sp>
        <p:nvSpPr>
          <p:cNvPr id="2" name="Google Shape;207;p30">
            <a:extLst>
              <a:ext uri="{FF2B5EF4-FFF2-40B4-BE49-F238E27FC236}">
                <a16:creationId xmlns:a16="http://schemas.microsoft.com/office/drawing/2014/main" id="{8A062C1D-1B83-56F3-2E81-41AD060D421C}"/>
              </a:ext>
            </a:extLst>
          </p:cNvPr>
          <p:cNvSpPr/>
          <p:nvPr/>
        </p:nvSpPr>
        <p:spPr>
          <a:xfrm rot="10800000">
            <a:off x="8354263" y="138961"/>
            <a:ext cx="789734" cy="789735"/>
          </a:xfrm>
          <a:prstGeom prst="rect">
            <a:avLst/>
          </a:prstGeom>
          <a:gradFill flip="none" rotWithShape="1">
            <a:gsLst>
              <a:gs pos="0">
                <a:srgbClr val="908269">
                  <a:alpha val="49019"/>
                </a:srgbClr>
              </a:gs>
              <a:gs pos="100000">
                <a:schemeClr val="accent1"/>
              </a:gs>
            </a:gsLst>
            <a:lin ang="108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3B3A11-BC23-7474-A8A1-D8FBD76AFBF3}"/>
              </a:ext>
            </a:extLst>
          </p:cNvPr>
          <p:cNvSpPr txBox="1"/>
          <p:nvPr/>
        </p:nvSpPr>
        <p:spPr>
          <a:xfrm flipH="1">
            <a:off x="714350" y="548400"/>
            <a:ext cx="5041279" cy="1826141"/>
          </a:xfrm>
          <a:prstGeom prst="rect">
            <a:avLst/>
          </a:prstGeom>
          <a:noFill/>
        </p:spPr>
        <p:txBody>
          <a:bodyPr wrap="square" rtlCol="0">
            <a:spAutoFit/>
          </a:bodyPr>
          <a:lstStyle/>
          <a:p>
            <a:pPr marL="171450" lvl="0" indent="-171450" rtl="0">
              <a:lnSpc>
                <a:spcPct val="150000"/>
              </a:lnSpc>
              <a:spcBef>
                <a:spcPts val="0"/>
              </a:spcBef>
              <a:spcAft>
                <a:spcPts val="1600"/>
              </a:spcAf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Ability to detect edges of varying widths: </a:t>
            </a:r>
            <a:r>
              <a:rPr lang="en-US" sz="1200" dirty="0">
                <a:solidFill>
                  <a:schemeClr val="tx1"/>
                </a:solidFill>
                <a:latin typeface="Times New Roman" panose="02020603050405020304" pitchFamily="18" charset="0"/>
                <a:cs typeface="Times New Roman" panose="02020603050405020304" pitchFamily="18" charset="0"/>
              </a:rPr>
              <a:t>Canny edge detection can detect edges of varying widths, making it useful for a wide range of applications.</a:t>
            </a:r>
          </a:p>
          <a:p>
            <a:pPr marL="171450" lvl="0" indent="-171450" rtl="0">
              <a:lnSpc>
                <a:spcPct val="150000"/>
              </a:lnSpc>
              <a:spcBef>
                <a:spcPts val="0"/>
              </a:spcBef>
              <a:spcAft>
                <a:spcPts val="1600"/>
              </a:spcAf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Easy to implement:</a:t>
            </a:r>
            <a:r>
              <a:rPr lang="en-US" sz="1200" dirty="0">
                <a:solidFill>
                  <a:schemeClr val="tx1"/>
                </a:solidFill>
                <a:latin typeface="Times New Roman" panose="02020603050405020304" pitchFamily="18" charset="0"/>
                <a:cs typeface="Times New Roman" panose="02020603050405020304" pitchFamily="18" charset="0"/>
              </a:rPr>
              <a:t> Canny edge detection is relatively easy to implement and can be applied to a variety of image processing tasks.</a:t>
            </a:r>
          </a:p>
          <a:p>
            <a:endParaRPr lang="en-IN" dirty="0"/>
          </a:p>
        </p:txBody>
      </p:sp>
      <p:sp>
        <p:nvSpPr>
          <p:cNvPr id="2" name="Google Shape;134;p25">
            <a:extLst>
              <a:ext uri="{FF2B5EF4-FFF2-40B4-BE49-F238E27FC236}">
                <a16:creationId xmlns:a16="http://schemas.microsoft.com/office/drawing/2014/main" id="{FA049882-8A57-F321-BAEA-93EA7D686164}"/>
              </a:ext>
            </a:extLst>
          </p:cNvPr>
          <p:cNvSpPr/>
          <p:nvPr/>
        </p:nvSpPr>
        <p:spPr>
          <a:xfrm rot="162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35;p25">
            <a:extLst>
              <a:ext uri="{FF2B5EF4-FFF2-40B4-BE49-F238E27FC236}">
                <a16:creationId xmlns:a16="http://schemas.microsoft.com/office/drawing/2014/main" id="{A9CBBA46-B679-0BE0-5E2D-852C0052D9E0}"/>
              </a:ext>
            </a:extLst>
          </p:cNvPr>
          <p:cNvSpPr/>
          <p:nvPr/>
        </p:nvSpPr>
        <p:spPr>
          <a:xfrm rot="16200000" flipH="1">
            <a:off x="7398150" y="3395558"/>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9303441"/>
      </p:ext>
    </p:extLst>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689</TotalTime>
  <Words>2144</Words>
  <Application>Microsoft Office PowerPoint</Application>
  <PresentationFormat>On-screen Show (16:9)</PresentationFormat>
  <Paragraphs>115</Paragraphs>
  <Slides>16</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Roboto</vt:lpstr>
      <vt:lpstr>Fira Sans Extra Condensed Medium</vt:lpstr>
      <vt:lpstr>Arial</vt:lpstr>
      <vt:lpstr>Livvic</vt:lpstr>
      <vt:lpstr>Catamaran Light</vt:lpstr>
      <vt:lpstr>Times New Roman</vt:lpstr>
      <vt:lpstr>Engineering Project Proposal by Slidesgo</vt:lpstr>
      <vt:lpstr>LANE DETECTION SYSTEM FOR  SELF-DRIVING VEHICLE</vt:lpstr>
      <vt:lpstr>Abstract</vt:lpstr>
      <vt:lpstr>LITERATURE SURVEY </vt:lpstr>
      <vt:lpstr>PowerPoint Presentation</vt:lpstr>
      <vt:lpstr>PowerPoint Presentation</vt:lpstr>
      <vt:lpstr>Existing Methods with their Demerits </vt:lpstr>
      <vt:lpstr>Complex road layouts</vt:lpstr>
      <vt:lpstr>Objectives </vt:lpstr>
      <vt:lpstr>PowerPoint Presentation</vt:lpstr>
      <vt:lpstr>HOW IS OUR MODEL DIFFERENT FROM OTHER MODELS</vt:lpstr>
      <vt:lpstr>PowerPoint Presentation</vt:lpstr>
      <vt:lpstr>Architecture Diagram</vt:lpstr>
      <vt:lpstr>Modules Description  and Implementation</vt:lpstr>
      <vt:lpstr>PowerPoint Presentation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LANE DETECTION USING AI EDGE DETECTION PYTHON</dc:title>
  <dc:creator>hp</dc:creator>
  <cp:lastModifiedBy>Anushka Londhe</cp:lastModifiedBy>
  <cp:revision>13</cp:revision>
  <dcterms:modified xsi:type="dcterms:W3CDTF">2023-04-18T12:57:56Z</dcterms:modified>
</cp:coreProperties>
</file>